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75" r:id="rId10"/>
    <p:sldId id="264" r:id="rId11"/>
    <p:sldId id="265" r:id="rId12"/>
    <p:sldId id="266" r:id="rId13"/>
    <p:sldId id="267" r:id="rId14"/>
    <p:sldId id="271" r:id="rId15"/>
    <p:sldId id="272" r:id="rId16"/>
    <p:sldId id="273" r:id="rId17"/>
    <p:sldId id="277" r:id="rId18"/>
    <p:sldId id="278" r:id="rId19"/>
    <p:sldId id="279" r:id="rId20"/>
    <p:sldId id="280" r:id="rId21"/>
    <p:sldId id="282" r:id="rId22"/>
    <p:sldId id="283" r:id="rId23"/>
    <p:sldId id="284" r:id="rId24"/>
    <p:sldId id="286" r:id="rId25"/>
    <p:sldId id="287" r:id="rId26"/>
    <p:sldId id="288" r:id="rId27"/>
    <p:sldId id="289" r:id="rId28"/>
    <p:sldId id="290" r:id="rId29"/>
    <p:sldId id="291" r:id="rId30"/>
    <p:sldId id="292" r:id="rId31"/>
    <p:sldId id="293"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9"/>
    <p:restoredTop sz="93624"/>
  </p:normalViewPr>
  <p:slideViewPr>
    <p:cSldViewPr snapToGrid="0" snapToObjects="1">
      <p:cViewPr>
        <p:scale>
          <a:sx n="110" d="100"/>
          <a:sy n="110" d="100"/>
        </p:scale>
        <p:origin x="3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4/19/18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197600" y="1981200"/>
            <a:ext cx="5080000" cy="4114800"/>
          </a:xfrm>
        </p:spPr>
        <p:txBody>
          <a:bodyPr/>
          <a:lstStyle/>
          <a:p>
            <a:pPr lvl="0"/>
            <a:endParaRPr lang="en-US" noProof="0" smtClean="0"/>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9389308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4/19/18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4/19/18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4/19/18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4/19/18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4/19/18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 id="2147483667"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youtu.be/58g4nWqbHA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15</a:t>
            </a:r>
            <a:endParaRPr lang="en-US" dirty="0"/>
          </a:p>
        </p:txBody>
      </p:sp>
      <p:sp>
        <p:nvSpPr>
          <p:cNvPr id="3" name="Subtitle 2"/>
          <p:cNvSpPr>
            <a:spLocks noGrp="1"/>
          </p:cNvSpPr>
          <p:nvPr>
            <p:ph type="subTitle" idx="1"/>
          </p:nvPr>
        </p:nvSpPr>
        <p:spPr/>
        <p:txBody>
          <a:bodyPr/>
          <a:lstStyle/>
          <a:p>
            <a:r>
              <a:rPr lang="en-US" dirty="0" smtClean="0"/>
              <a:t>Injuries </a:t>
            </a:r>
            <a:r>
              <a:rPr lang="en-US" dirty="0"/>
              <a:t>to the </a:t>
            </a:r>
            <a:r>
              <a:rPr lang="en-US" dirty="0" smtClean="0"/>
              <a:t>Thigh, Leg </a:t>
            </a:r>
            <a:r>
              <a:rPr lang="en-US" dirty="0"/>
              <a:t>and </a:t>
            </a:r>
            <a:r>
              <a:rPr lang="en-US" dirty="0" smtClean="0"/>
              <a:t>Knee</a:t>
            </a:r>
            <a:endParaRPr lang="en-US" dirty="0"/>
          </a:p>
        </p:txBody>
      </p:sp>
    </p:spTree>
    <p:extLst>
      <p:ext uri="{BB962C8B-B14F-4D97-AF65-F5344CB8AC3E}">
        <p14:creationId xmlns:p14="http://schemas.microsoft.com/office/powerpoint/2010/main" val="310940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 Tissue Injuries</a:t>
            </a:r>
            <a:endParaRPr lang="en-US" dirty="0"/>
          </a:p>
        </p:txBody>
      </p:sp>
      <p:sp>
        <p:nvSpPr>
          <p:cNvPr id="3" name="Content Placeholder 2"/>
          <p:cNvSpPr>
            <a:spLocks noGrp="1"/>
          </p:cNvSpPr>
          <p:nvPr>
            <p:ph idx="1"/>
          </p:nvPr>
        </p:nvSpPr>
        <p:spPr>
          <a:xfrm>
            <a:off x="818712" y="2222287"/>
            <a:ext cx="11373288" cy="4635713"/>
          </a:xfrm>
        </p:spPr>
        <p:txBody>
          <a:bodyPr>
            <a:normAutofit/>
          </a:bodyPr>
          <a:lstStyle/>
          <a:p>
            <a:r>
              <a:rPr lang="en-US" dirty="0" smtClean="0"/>
              <a:t>Myositis </a:t>
            </a:r>
            <a:r>
              <a:rPr lang="en-US" dirty="0" err="1" smtClean="0"/>
              <a:t>ossificans</a:t>
            </a:r>
            <a:r>
              <a:rPr lang="en-US" dirty="0" smtClean="0"/>
              <a:t> </a:t>
            </a:r>
          </a:p>
          <a:p>
            <a:pPr lvl="1"/>
            <a:r>
              <a:rPr lang="en-US" dirty="0" smtClean="0"/>
              <a:t>Condition/complication when initial muscular contusion is improperly cared for.</a:t>
            </a:r>
          </a:p>
          <a:p>
            <a:pPr lvl="1"/>
            <a:r>
              <a:rPr lang="en-US" dirty="0" smtClean="0"/>
              <a:t>Results from a blow to the quadriceps</a:t>
            </a:r>
          </a:p>
          <a:p>
            <a:pPr lvl="1"/>
            <a:r>
              <a:rPr lang="en-US" dirty="0" smtClean="0"/>
              <a:t>Bleeding and damage to the muscle fibers, increase in the amount of blood lost. The body utilizes a natural process to remove the extra blood now loose in the muscle.  Continued bleeding in the area can result in calcification within the muscle and abnormal bone growth, possibly leading to further disability. </a:t>
            </a:r>
          </a:p>
          <a:p>
            <a:r>
              <a:rPr lang="en-US" dirty="0" smtClean="0"/>
              <a:t>Treatment for contusions (severe)</a:t>
            </a:r>
          </a:p>
          <a:p>
            <a:pPr lvl="1"/>
            <a:r>
              <a:rPr lang="en-US" dirty="0" smtClean="0"/>
              <a:t>Apply ice and compression immediately</a:t>
            </a:r>
          </a:p>
          <a:p>
            <a:pPr lvl="1"/>
            <a:r>
              <a:rPr lang="en-US" dirty="0" smtClean="0"/>
              <a:t>Place on crutches, dependent on severity</a:t>
            </a:r>
          </a:p>
          <a:p>
            <a:pPr lvl="1"/>
            <a:r>
              <a:rPr lang="en-US" dirty="0" smtClean="0"/>
              <a:t>Rest and avoid contact with the area </a:t>
            </a:r>
          </a:p>
          <a:p>
            <a:pPr lvl="1"/>
            <a:endParaRPr lang="en-US" dirty="0" smtClean="0"/>
          </a:p>
          <a:p>
            <a:endParaRPr lang="en-US" dirty="0"/>
          </a:p>
        </p:txBody>
      </p:sp>
    </p:spTree>
    <p:extLst>
      <p:ext uri="{BB962C8B-B14F-4D97-AF65-F5344CB8AC3E}">
        <p14:creationId xmlns:p14="http://schemas.microsoft.com/office/powerpoint/2010/main" val="1180894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Strains </a:t>
            </a:r>
            <a:endParaRPr lang="en-US" dirty="0"/>
          </a:p>
        </p:txBody>
      </p:sp>
      <p:sp>
        <p:nvSpPr>
          <p:cNvPr id="3" name="Content Placeholder 2"/>
          <p:cNvSpPr>
            <a:spLocks noGrp="1"/>
          </p:cNvSpPr>
          <p:nvPr>
            <p:ph idx="1"/>
          </p:nvPr>
        </p:nvSpPr>
        <p:spPr>
          <a:xfrm>
            <a:off x="818712" y="2222287"/>
            <a:ext cx="10871718" cy="4340559"/>
          </a:xfrm>
        </p:spPr>
        <p:txBody>
          <a:bodyPr>
            <a:normAutofit/>
          </a:bodyPr>
          <a:lstStyle/>
          <a:p>
            <a:r>
              <a:rPr lang="en-US" dirty="0" smtClean="0"/>
              <a:t>Signs/symptoms</a:t>
            </a:r>
          </a:p>
          <a:p>
            <a:pPr lvl="1"/>
            <a:r>
              <a:rPr lang="en-US" dirty="0" smtClean="0"/>
              <a:t>Sharp pain</a:t>
            </a:r>
          </a:p>
          <a:p>
            <a:pPr lvl="1"/>
            <a:r>
              <a:rPr lang="en-US" dirty="0" smtClean="0"/>
              <a:t>Swelling and inflammation</a:t>
            </a:r>
          </a:p>
          <a:p>
            <a:pPr lvl="1"/>
            <a:r>
              <a:rPr lang="en-US" dirty="0" smtClean="0"/>
              <a:t>Weakness and inability to contract forcefully</a:t>
            </a:r>
          </a:p>
          <a:p>
            <a:pPr lvl="1"/>
            <a:r>
              <a:rPr lang="en-US" dirty="0" smtClean="0"/>
              <a:t>Possible discoloration </a:t>
            </a:r>
          </a:p>
          <a:p>
            <a:r>
              <a:rPr lang="en-US" dirty="0" smtClean="0"/>
              <a:t>First aid</a:t>
            </a:r>
          </a:p>
          <a:p>
            <a:pPr lvl="1"/>
            <a:r>
              <a:rPr lang="en-US" dirty="0" smtClean="0"/>
              <a:t>Apply ice/compression immediately</a:t>
            </a:r>
          </a:p>
          <a:p>
            <a:pPr lvl="1"/>
            <a:r>
              <a:rPr lang="en-US" dirty="0" smtClean="0"/>
              <a:t>Rest/ use crutches</a:t>
            </a:r>
          </a:p>
          <a:p>
            <a:pPr lvl="1"/>
            <a:r>
              <a:rPr lang="en-US" dirty="0" smtClean="0"/>
              <a:t>Refer to follow up with medical team</a:t>
            </a:r>
          </a:p>
          <a:p>
            <a:pPr lvl="1"/>
            <a:endParaRPr lang="en-US" dirty="0"/>
          </a:p>
          <a:p>
            <a:pPr marL="0" indent="0">
              <a:buNone/>
            </a:pPr>
            <a:r>
              <a:rPr lang="en-US" dirty="0" smtClean="0"/>
              <a:t>Treat seriously, re-injury is likely when athlete returns too quickly. </a:t>
            </a:r>
          </a:p>
          <a:p>
            <a:pPr marL="457200" lvl="1" indent="0">
              <a:buNone/>
            </a:pPr>
            <a:endParaRPr lang="en-US" dirty="0"/>
          </a:p>
        </p:txBody>
      </p:sp>
    </p:spTree>
    <p:extLst>
      <p:ext uri="{BB962C8B-B14F-4D97-AF65-F5344CB8AC3E}">
        <p14:creationId xmlns:p14="http://schemas.microsoft.com/office/powerpoint/2010/main" val="999331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Patellofemoral</a:t>
            </a:r>
            <a:r>
              <a:rPr lang="en-US" dirty="0" smtClean="0"/>
              <a:t> joint injuries</a:t>
            </a:r>
            <a:endParaRPr lang="en-US" dirty="0"/>
          </a:p>
        </p:txBody>
      </p:sp>
      <p:sp>
        <p:nvSpPr>
          <p:cNvPr id="3" name="Content Placeholder 2"/>
          <p:cNvSpPr>
            <a:spLocks noGrp="1"/>
          </p:cNvSpPr>
          <p:nvPr>
            <p:ph sz="half" idx="1"/>
          </p:nvPr>
        </p:nvSpPr>
        <p:spPr>
          <a:xfrm>
            <a:off x="610368" y="1875047"/>
            <a:ext cx="5304295" cy="4803545"/>
          </a:xfrm>
        </p:spPr>
        <p:txBody>
          <a:bodyPr>
            <a:normAutofit fontScale="92500" lnSpcReduction="10000"/>
          </a:bodyPr>
          <a:lstStyle/>
          <a:p>
            <a:r>
              <a:rPr lang="en-US" dirty="0" err="1" smtClean="0"/>
              <a:t>Osteochondritis</a:t>
            </a:r>
            <a:r>
              <a:rPr lang="en-US" dirty="0" smtClean="0"/>
              <a:t> </a:t>
            </a:r>
            <a:r>
              <a:rPr lang="en-US" dirty="0" err="1" smtClean="0"/>
              <a:t>dissecans</a:t>
            </a:r>
            <a:endParaRPr lang="en-US" dirty="0" smtClean="0"/>
          </a:p>
          <a:p>
            <a:pPr lvl="1"/>
            <a:r>
              <a:rPr lang="en-US" dirty="0" smtClean="0"/>
              <a:t>Joint mice</a:t>
            </a:r>
          </a:p>
          <a:p>
            <a:pPr lvl="1"/>
            <a:r>
              <a:rPr lang="en-US" dirty="0" smtClean="0"/>
              <a:t>Small pieces of bone become dislodged or chipped and are floating in the joint capsule</a:t>
            </a:r>
          </a:p>
          <a:p>
            <a:pPr lvl="1"/>
            <a:r>
              <a:rPr lang="en-US" dirty="0" smtClean="0"/>
              <a:t>Painful movement</a:t>
            </a:r>
          </a:p>
          <a:p>
            <a:pPr lvl="1"/>
            <a:r>
              <a:rPr lang="en-US" dirty="0" smtClean="0"/>
              <a:t>Result from trauma</a:t>
            </a:r>
          </a:p>
          <a:p>
            <a:pPr lvl="1"/>
            <a:r>
              <a:rPr lang="en-US" dirty="0" smtClean="0"/>
              <a:t>May require surgical intervention</a:t>
            </a:r>
          </a:p>
          <a:p>
            <a:pPr marL="0" indent="0">
              <a:buNone/>
            </a:pPr>
            <a:r>
              <a:rPr lang="en-US" dirty="0" smtClean="0"/>
              <a:t>Signs and symptoms</a:t>
            </a:r>
          </a:p>
          <a:p>
            <a:r>
              <a:rPr lang="en-US" dirty="0" smtClean="0"/>
              <a:t>chronic pain</a:t>
            </a:r>
          </a:p>
          <a:p>
            <a:r>
              <a:rPr lang="en-US" dirty="0" smtClean="0"/>
              <a:t>Swelling</a:t>
            </a:r>
          </a:p>
          <a:p>
            <a:r>
              <a:rPr lang="en-US" dirty="0" smtClean="0"/>
              <a:t>Lock, unable to fully extend </a:t>
            </a:r>
          </a:p>
          <a:p>
            <a:r>
              <a:rPr lang="en-US" dirty="0" smtClean="0"/>
              <a:t>Quads may experience atrophy</a:t>
            </a:r>
          </a:p>
          <a:p>
            <a:r>
              <a:rPr lang="en-US" dirty="0" smtClean="0"/>
              <a:t>Tender at both femoral condyles when palpated</a:t>
            </a:r>
            <a:endParaRPr lang="en-US" dirty="0"/>
          </a:p>
        </p:txBody>
      </p:sp>
      <p:sp>
        <p:nvSpPr>
          <p:cNvPr id="4" name="Content Placeholder 3"/>
          <p:cNvSpPr>
            <a:spLocks noGrp="1"/>
          </p:cNvSpPr>
          <p:nvPr>
            <p:ph sz="half" idx="2"/>
          </p:nvPr>
        </p:nvSpPr>
        <p:spPr>
          <a:xfrm>
            <a:off x="5914663" y="1420766"/>
            <a:ext cx="6528122" cy="5712106"/>
          </a:xfrm>
        </p:spPr>
        <p:txBody>
          <a:bodyPr>
            <a:normAutofit fontScale="92500" lnSpcReduction="10000"/>
          </a:bodyPr>
          <a:lstStyle/>
          <a:p>
            <a:r>
              <a:rPr lang="en-US" sz="1600" dirty="0" smtClean="0"/>
              <a:t>Treatment</a:t>
            </a:r>
          </a:p>
          <a:p>
            <a:pPr lvl="1"/>
            <a:r>
              <a:rPr lang="en-US" dirty="0" smtClean="0"/>
              <a:t>Apply ice/compression</a:t>
            </a:r>
          </a:p>
          <a:p>
            <a:pPr lvl="1"/>
            <a:r>
              <a:rPr lang="en-US" dirty="0" smtClean="0"/>
              <a:t>Crutches if necessary</a:t>
            </a:r>
          </a:p>
          <a:p>
            <a:pPr lvl="1"/>
            <a:r>
              <a:rPr lang="en-US" dirty="0" smtClean="0"/>
              <a:t>Refer to physician</a:t>
            </a:r>
            <a:endParaRPr lang="en-US" dirty="0"/>
          </a:p>
        </p:txBody>
      </p:sp>
    </p:spTree>
    <p:extLst>
      <p:ext uri="{BB962C8B-B14F-4D97-AF65-F5344CB8AC3E}">
        <p14:creationId xmlns:p14="http://schemas.microsoft.com/office/powerpoint/2010/main" val="2146043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Patellofemoral</a:t>
            </a:r>
            <a:r>
              <a:rPr lang="en-US" dirty="0"/>
              <a:t> joint injuries</a:t>
            </a:r>
          </a:p>
        </p:txBody>
      </p:sp>
      <p:sp>
        <p:nvSpPr>
          <p:cNvPr id="3" name="Content Placeholder 2"/>
          <p:cNvSpPr>
            <a:spLocks noGrp="1"/>
          </p:cNvSpPr>
          <p:nvPr>
            <p:ph sz="half" idx="1"/>
          </p:nvPr>
        </p:nvSpPr>
        <p:spPr/>
        <p:txBody>
          <a:bodyPr/>
          <a:lstStyle/>
          <a:p>
            <a:r>
              <a:rPr lang="en-US" dirty="0" smtClean="0"/>
              <a:t>Inflamed </a:t>
            </a:r>
            <a:r>
              <a:rPr lang="en-US" dirty="0" err="1" smtClean="0"/>
              <a:t>Bursae</a:t>
            </a:r>
            <a:endParaRPr lang="en-US" dirty="0" smtClean="0"/>
          </a:p>
          <a:p>
            <a:pPr lvl="1"/>
            <a:r>
              <a:rPr lang="en-US" dirty="0" smtClean="0"/>
              <a:t>Signs and symptoms</a:t>
            </a:r>
          </a:p>
          <a:p>
            <a:pPr lvl="2"/>
            <a:r>
              <a:rPr lang="en-US" dirty="0" smtClean="0"/>
              <a:t>Swelling and tenderness at the site</a:t>
            </a:r>
          </a:p>
          <a:p>
            <a:pPr lvl="2"/>
            <a:r>
              <a:rPr lang="en-US" dirty="0" smtClean="0"/>
              <a:t>Increased pain</a:t>
            </a:r>
          </a:p>
          <a:p>
            <a:pPr lvl="2"/>
            <a:r>
              <a:rPr lang="en-US" dirty="0" smtClean="0"/>
              <a:t>Result of direct trauma, chronic build up of swelling</a:t>
            </a:r>
            <a:endParaRPr lang="en-US" dirty="0"/>
          </a:p>
        </p:txBody>
      </p:sp>
      <p:sp>
        <p:nvSpPr>
          <p:cNvPr id="4" name="Content Placeholder 3"/>
          <p:cNvSpPr>
            <a:spLocks noGrp="1"/>
          </p:cNvSpPr>
          <p:nvPr>
            <p:ph sz="half" idx="2"/>
          </p:nvPr>
        </p:nvSpPr>
        <p:spPr/>
        <p:txBody>
          <a:bodyPr/>
          <a:lstStyle/>
          <a:p>
            <a:r>
              <a:rPr lang="en-US" dirty="0" smtClean="0"/>
              <a:t>First aid</a:t>
            </a:r>
          </a:p>
          <a:p>
            <a:pPr lvl="1"/>
            <a:r>
              <a:rPr lang="en-US" dirty="0" smtClean="0"/>
              <a:t>Apply ice/compression</a:t>
            </a:r>
          </a:p>
          <a:p>
            <a:pPr lvl="1"/>
            <a:r>
              <a:rPr lang="en-US" dirty="0" smtClean="0"/>
              <a:t>Reduce activity</a:t>
            </a:r>
          </a:p>
          <a:p>
            <a:pPr lvl="1"/>
            <a:r>
              <a:rPr lang="en-US" dirty="0" smtClean="0"/>
              <a:t>Anti-inflammatory agents</a:t>
            </a:r>
            <a:endParaRPr lang="en-US" dirty="0"/>
          </a:p>
        </p:txBody>
      </p:sp>
    </p:spTree>
    <p:extLst>
      <p:ext uri="{BB962C8B-B14F-4D97-AF65-F5344CB8AC3E}">
        <p14:creationId xmlns:p14="http://schemas.microsoft.com/office/powerpoint/2010/main" val="1103798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r>
              <a:rPr lang="en-US" altLang="en-US">
                <a:ea typeface="ＭＳ Ｐゴシック" charset="-128"/>
              </a:rPr>
              <a:t>Bursae of the Knee</a:t>
            </a:r>
          </a:p>
        </p:txBody>
      </p:sp>
      <p:sp>
        <p:nvSpPr>
          <p:cNvPr id="35842" name="Rectangle 3"/>
          <p:cNvSpPr>
            <a:spLocks noGrp="1" noChangeArrowheads="1"/>
          </p:cNvSpPr>
          <p:nvPr>
            <p:ph type="body" sz="half" idx="1"/>
          </p:nvPr>
        </p:nvSpPr>
        <p:spPr>
          <a:xfrm>
            <a:off x="1828800" y="1981200"/>
            <a:ext cx="4191000" cy="4114800"/>
          </a:xfrm>
        </p:spPr>
        <p:txBody>
          <a:bodyPr/>
          <a:lstStyle/>
          <a:p>
            <a:r>
              <a:rPr lang="en-US" altLang="en-US">
                <a:ea typeface="ＭＳ Ｐゴシック" charset="-128"/>
              </a:rPr>
              <a:t>A bursa is a small fluid-filled sac located at strategic points.</a:t>
            </a:r>
          </a:p>
          <a:p>
            <a:pPr lvl="1"/>
            <a:r>
              <a:rPr lang="en-US" altLang="en-US">
                <a:ea typeface="ＭＳ Ｐゴシック" charset="-128"/>
              </a:rPr>
              <a:t>Numerous bursae are in the knee region; only a few are typically injured.</a:t>
            </a:r>
          </a:p>
        </p:txBody>
      </p:sp>
      <p:pic>
        <p:nvPicPr>
          <p:cNvPr id="35843" name="Picture 4" descr="Screen Shot 2014-04-04 at 10.41.05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1981201"/>
            <a:ext cx="3494088"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138248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r>
              <a:rPr lang="en-US" altLang="en-US">
                <a:ea typeface="ＭＳ Ｐゴシック" charset="-128"/>
              </a:rPr>
              <a:t>Bursitis of the Knee</a:t>
            </a:r>
          </a:p>
        </p:txBody>
      </p:sp>
      <p:sp>
        <p:nvSpPr>
          <p:cNvPr id="36866" name="Rectangle 3"/>
          <p:cNvSpPr>
            <a:spLocks noGrp="1" noChangeArrowheads="1"/>
          </p:cNvSpPr>
          <p:nvPr>
            <p:ph type="body" idx="1"/>
          </p:nvPr>
        </p:nvSpPr>
        <p:spPr/>
        <p:txBody>
          <a:bodyPr/>
          <a:lstStyle/>
          <a:p>
            <a:r>
              <a:rPr lang="en-US" altLang="en-US">
                <a:ea typeface="ＭＳ Ｐゴシック" charset="-128"/>
              </a:rPr>
              <a:t>Inflammation can be</a:t>
            </a:r>
            <a:br>
              <a:rPr lang="en-US" altLang="en-US">
                <a:ea typeface="ＭＳ Ｐゴシック" charset="-128"/>
              </a:rPr>
            </a:br>
            <a:r>
              <a:rPr lang="en-US" altLang="en-US">
                <a:ea typeface="ＭＳ Ｐゴシック" charset="-128"/>
              </a:rPr>
              <a:t> caused by:</a:t>
            </a:r>
          </a:p>
          <a:p>
            <a:pPr lvl="1"/>
            <a:r>
              <a:rPr lang="en-US" altLang="en-US">
                <a:ea typeface="ＭＳ Ｐゴシック" charset="-128"/>
              </a:rPr>
              <a:t> Direct Trauma.</a:t>
            </a:r>
          </a:p>
          <a:p>
            <a:pPr lvl="1"/>
            <a:r>
              <a:rPr lang="en-US" altLang="en-US">
                <a:ea typeface="ＭＳ Ｐゴシック" charset="-128"/>
              </a:rPr>
              <a:t> Overuse.</a:t>
            </a:r>
          </a:p>
          <a:p>
            <a:pPr lvl="1"/>
            <a:r>
              <a:rPr lang="en-US" altLang="en-US">
                <a:ea typeface="ＭＳ Ｐゴシック" charset="-128"/>
              </a:rPr>
              <a:t> Infection.</a:t>
            </a:r>
          </a:p>
          <a:p>
            <a:r>
              <a:rPr lang="en-US" altLang="en-US">
                <a:ea typeface="ＭＳ Ｐゴシック" charset="-128"/>
              </a:rPr>
              <a:t>The prepatellar bursa </a:t>
            </a:r>
            <a:br>
              <a:rPr lang="en-US" altLang="en-US">
                <a:ea typeface="ＭＳ Ｐゴシック" charset="-128"/>
              </a:rPr>
            </a:br>
            <a:r>
              <a:rPr lang="en-US" altLang="en-US">
                <a:ea typeface="ＭＳ Ｐゴシック" charset="-128"/>
              </a:rPr>
              <a:t>is most susceptible to </a:t>
            </a:r>
            <a:br>
              <a:rPr lang="en-US" altLang="en-US">
                <a:ea typeface="ＭＳ Ｐゴシック" charset="-128"/>
              </a:rPr>
            </a:br>
            <a:r>
              <a:rPr lang="en-US" altLang="en-US">
                <a:ea typeface="ＭＳ Ｐゴシック" charset="-128"/>
              </a:rPr>
              <a:t>direct trauma.</a:t>
            </a:r>
          </a:p>
          <a:p>
            <a:endParaRPr lang="en-US" altLang="en-US">
              <a:ea typeface="ＭＳ Ｐゴシック" charset="-128"/>
            </a:endParaRPr>
          </a:p>
        </p:txBody>
      </p:sp>
      <p:pic>
        <p:nvPicPr>
          <p:cNvPr id="36867" name="Picture 6" descr="Screen Shot 2014-04-04 at 10.41.40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29401" y="1725614"/>
            <a:ext cx="3903663" cy="406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3453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altLang="en-US">
                <a:ea typeface="ＭＳ Ｐゴシック" charset="-128"/>
              </a:rPr>
              <a:t>Bursitis of the Knee</a:t>
            </a:r>
          </a:p>
        </p:txBody>
      </p:sp>
      <p:sp>
        <p:nvSpPr>
          <p:cNvPr id="37890" name="Rectangle 3"/>
          <p:cNvSpPr>
            <a:spLocks noGrp="1" noChangeArrowheads="1"/>
          </p:cNvSpPr>
          <p:nvPr>
            <p:ph idx="1"/>
          </p:nvPr>
        </p:nvSpPr>
        <p:spPr>
          <a:xfrm>
            <a:off x="810000" y="2719999"/>
            <a:ext cx="10554574" cy="3636511"/>
          </a:xfrm>
        </p:spPr>
        <p:txBody>
          <a:bodyPr>
            <a:normAutofit fontScale="85000" lnSpcReduction="20000"/>
          </a:bodyPr>
          <a:lstStyle/>
          <a:p>
            <a:pPr>
              <a:lnSpc>
                <a:spcPct val="90000"/>
              </a:lnSpc>
              <a:buFontTx/>
              <a:buNone/>
            </a:pPr>
            <a:r>
              <a:rPr lang="en-US" altLang="en-US" sz="2600" b="1">
                <a:ea typeface="ＭＳ Ｐゴシック" charset="-128"/>
              </a:rPr>
              <a:t>Signs and symptoms</a:t>
            </a:r>
            <a:endParaRPr lang="en-US" altLang="en-US" sz="2600">
              <a:ea typeface="ＭＳ Ｐゴシック" charset="-128"/>
            </a:endParaRPr>
          </a:p>
          <a:p>
            <a:pPr>
              <a:lnSpc>
                <a:spcPct val="90000"/>
              </a:lnSpc>
              <a:buFontTx/>
              <a:buNone/>
            </a:pPr>
            <a:endParaRPr lang="en-US" altLang="en-US" sz="2600" dirty="0">
              <a:ea typeface="ＭＳ Ｐゴシック" charset="-128"/>
            </a:endParaRPr>
          </a:p>
          <a:p>
            <a:pPr lvl="1">
              <a:lnSpc>
                <a:spcPct val="90000"/>
              </a:lnSpc>
            </a:pPr>
            <a:r>
              <a:rPr lang="en-US" altLang="en-US" sz="2600" dirty="0">
                <a:ea typeface="ＭＳ Ｐゴシック" charset="-128"/>
              </a:rPr>
              <a:t>Swelling and tenderness at site.</a:t>
            </a:r>
          </a:p>
          <a:p>
            <a:pPr lvl="1">
              <a:lnSpc>
                <a:spcPct val="90000"/>
              </a:lnSpc>
            </a:pPr>
            <a:r>
              <a:rPr lang="en-US" altLang="en-US" sz="2600" dirty="0">
                <a:ea typeface="ＭＳ Ｐゴシック" charset="-128"/>
              </a:rPr>
              <a:t>Pain when increased external pressure is applied.</a:t>
            </a:r>
          </a:p>
          <a:p>
            <a:pPr lvl="1">
              <a:lnSpc>
                <a:spcPct val="90000"/>
              </a:lnSpc>
            </a:pPr>
            <a:r>
              <a:rPr lang="en-US" altLang="en-US" sz="2600" dirty="0">
                <a:ea typeface="ＭＳ Ｐゴシック" charset="-128"/>
              </a:rPr>
              <a:t>Athlete may report direct trauma to knee.</a:t>
            </a:r>
            <a:r>
              <a:rPr lang="en-US" altLang="en-US" sz="2600" b="1" dirty="0">
                <a:ea typeface="ＭＳ Ｐゴシック" charset="-128"/>
              </a:rPr>
              <a:t> </a:t>
            </a:r>
          </a:p>
          <a:p>
            <a:pPr>
              <a:buFontTx/>
              <a:buNone/>
            </a:pPr>
            <a:r>
              <a:rPr lang="en-US" altLang="en-US" sz="2600" b="1" dirty="0">
                <a:ea typeface="ＭＳ Ｐゴシック" charset="-128"/>
              </a:rPr>
              <a:t>First Aid</a:t>
            </a:r>
          </a:p>
          <a:p>
            <a:pPr lvl="1"/>
            <a:r>
              <a:rPr lang="en-US" altLang="en-US" sz="2600" dirty="0">
                <a:ea typeface="ＭＳ Ｐゴシック" charset="-128"/>
              </a:rPr>
              <a:t>Application of ice and compression.</a:t>
            </a:r>
          </a:p>
          <a:p>
            <a:pPr lvl="1"/>
            <a:r>
              <a:rPr lang="en-US" altLang="en-US" sz="2600" dirty="0">
                <a:ea typeface="ＭＳ Ｐゴシック" charset="-128"/>
              </a:rPr>
              <a:t>Reduced activity for a short time. </a:t>
            </a:r>
          </a:p>
          <a:p>
            <a:pPr lvl="1"/>
            <a:r>
              <a:rPr lang="en-US" altLang="en-US" sz="2600" dirty="0">
                <a:ea typeface="ＭＳ Ｐゴシック" charset="-128"/>
              </a:rPr>
              <a:t>In chronic cases, anti-inflammatory agents may be helpful.</a:t>
            </a:r>
          </a:p>
          <a:p>
            <a:pPr lvl="1">
              <a:lnSpc>
                <a:spcPct val="90000"/>
              </a:lnSpc>
            </a:pPr>
            <a:endParaRPr lang="en-US" altLang="en-US" sz="2600" dirty="0">
              <a:ea typeface="ＭＳ Ｐゴシック" charset="-128"/>
            </a:endParaRPr>
          </a:p>
          <a:p>
            <a:pPr>
              <a:lnSpc>
                <a:spcPct val="90000"/>
              </a:lnSpc>
            </a:pPr>
            <a:endParaRPr lang="en-US" altLang="en-US" sz="2600" dirty="0">
              <a:ea typeface="ＭＳ Ｐゴシック" charset="-128"/>
            </a:endParaRPr>
          </a:p>
        </p:txBody>
      </p:sp>
    </p:spTree>
    <p:extLst>
      <p:ext uri="{BB962C8B-B14F-4D97-AF65-F5344CB8AC3E}">
        <p14:creationId xmlns:p14="http://schemas.microsoft.com/office/powerpoint/2010/main" val="1961624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r>
              <a:rPr lang="en-US" altLang="en-US">
                <a:ea typeface="ＭＳ Ｐゴシック" charset="-128"/>
              </a:rPr>
              <a:t>Osgood-Schlatter Disease</a:t>
            </a:r>
          </a:p>
        </p:txBody>
      </p:sp>
      <p:sp>
        <p:nvSpPr>
          <p:cNvPr id="40962" name="Rectangle 3"/>
          <p:cNvSpPr>
            <a:spLocks noGrp="1" noChangeArrowheads="1"/>
          </p:cNvSpPr>
          <p:nvPr>
            <p:ph type="body" idx="1"/>
          </p:nvPr>
        </p:nvSpPr>
        <p:spPr>
          <a:xfrm>
            <a:off x="1981200" y="1600200"/>
            <a:ext cx="8229600" cy="4114800"/>
          </a:xfrm>
        </p:spPr>
        <p:txBody>
          <a:bodyPr/>
          <a:lstStyle/>
          <a:p>
            <a:r>
              <a:rPr lang="en-US" altLang="en-US" b="1">
                <a:ea typeface="ＭＳ Ｐゴシック" charset="-128"/>
              </a:rPr>
              <a:t>Osgood-Schlatter Disease </a:t>
            </a:r>
            <a:r>
              <a:rPr lang="en-US" altLang="en-US">
                <a:ea typeface="ＭＳ Ｐゴシック" charset="-128"/>
              </a:rPr>
              <a:t>involves irritation of the patellar tendon complex – chronic inflammatory condition.</a:t>
            </a:r>
          </a:p>
          <a:p>
            <a:pPr lvl="1"/>
            <a:r>
              <a:rPr lang="en-US" altLang="en-US">
                <a:ea typeface="ＭＳ Ｐゴシック" charset="-128"/>
              </a:rPr>
              <a:t>Osteochondritis of the epiphysis of the tibial tuberosity </a:t>
            </a:r>
          </a:p>
          <a:p>
            <a:r>
              <a:rPr lang="en-US" altLang="en-US">
                <a:ea typeface="ＭＳ Ｐゴシック" charset="-128"/>
              </a:rPr>
              <a:t>Common in adolescents who experience excessive muscle activity at growth plate.</a:t>
            </a:r>
          </a:p>
          <a:p>
            <a:pPr lvl="1"/>
            <a:r>
              <a:rPr lang="en-US" altLang="en-US">
                <a:ea typeface="ＭＳ Ｐゴシック" charset="-128"/>
              </a:rPr>
              <a:t>Constant running and jumping are often causes.</a:t>
            </a:r>
          </a:p>
        </p:txBody>
      </p:sp>
    </p:spTree>
    <p:extLst>
      <p:ext uri="{BB962C8B-B14F-4D97-AF65-F5344CB8AC3E}">
        <p14:creationId xmlns:p14="http://schemas.microsoft.com/office/powerpoint/2010/main" val="219491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en-US" altLang="en-US">
                <a:ea typeface="ＭＳ Ｐゴシック" charset="-128"/>
              </a:rPr>
              <a:t>Osgood-Schlatter Disease</a:t>
            </a:r>
          </a:p>
        </p:txBody>
      </p:sp>
      <p:sp>
        <p:nvSpPr>
          <p:cNvPr id="41986" name="Rectangle 3"/>
          <p:cNvSpPr>
            <a:spLocks noGrp="1" noChangeArrowheads="1"/>
          </p:cNvSpPr>
          <p:nvPr>
            <p:ph type="body" idx="1"/>
          </p:nvPr>
        </p:nvSpPr>
        <p:spPr>
          <a:xfrm>
            <a:off x="1981199" y="2211729"/>
            <a:ext cx="8229600" cy="4114800"/>
          </a:xfrm>
        </p:spPr>
        <p:txBody>
          <a:bodyPr>
            <a:normAutofit fontScale="85000" lnSpcReduction="10000"/>
          </a:bodyPr>
          <a:lstStyle/>
          <a:p>
            <a:pPr>
              <a:buFontTx/>
              <a:buNone/>
            </a:pPr>
            <a:r>
              <a:rPr lang="en-US" altLang="en-US" b="1" dirty="0">
                <a:ea typeface="ＭＳ Ｐゴシック" charset="-128"/>
              </a:rPr>
              <a:t>Signs and symptoms</a:t>
            </a:r>
          </a:p>
          <a:p>
            <a:pPr lvl="1"/>
            <a:r>
              <a:rPr lang="en-US" altLang="en-US" sz="2400" dirty="0">
                <a:ea typeface="ＭＳ Ｐゴシック" charset="-128"/>
              </a:rPr>
              <a:t>Pain and tenderness about the patellar tendon complex.</a:t>
            </a:r>
          </a:p>
          <a:p>
            <a:pPr lvl="1"/>
            <a:r>
              <a:rPr lang="en-US" altLang="en-US" sz="2400" dirty="0">
                <a:ea typeface="ＭＳ Ｐゴシック" charset="-128"/>
              </a:rPr>
              <a:t>Swelling in the area.</a:t>
            </a:r>
          </a:p>
          <a:p>
            <a:pPr lvl="1"/>
            <a:r>
              <a:rPr lang="en-US" altLang="en-US" sz="2400" dirty="0">
                <a:ea typeface="ＭＳ Ｐゴシック" charset="-128"/>
              </a:rPr>
              <a:t>Decreased ability to use the quadriceps.</a:t>
            </a:r>
          </a:p>
          <a:p>
            <a:pPr lvl="1"/>
            <a:r>
              <a:rPr lang="en-US" altLang="en-US" sz="2400" dirty="0">
                <a:ea typeface="ＭＳ Ｐゴシック" charset="-128"/>
              </a:rPr>
              <a:t>If inflammation continues, area over </a:t>
            </a:r>
            <a:r>
              <a:rPr lang="en-US" altLang="en-US" sz="2400" dirty="0" err="1">
                <a:ea typeface="ＭＳ Ｐゴシック" charset="-128"/>
              </a:rPr>
              <a:t>tibial</a:t>
            </a:r>
            <a:r>
              <a:rPr lang="en-US" altLang="en-US" sz="2400" dirty="0">
                <a:ea typeface="ＭＳ Ｐゴシック" charset="-128"/>
              </a:rPr>
              <a:t> tuberosity may become solid when palpated.</a:t>
            </a:r>
          </a:p>
          <a:p>
            <a:pPr>
              <a:buFontTx/>
              <a:buNone/>
            </a:pPr>
            <a:r>
              <a:rPr lang="en-US" altLang="en-US" b="1" dirty="0">
                <a:ea typeface="ＭＳ Ｐゴシック" charset="-128"/>
              </a:rPr>
              <a:t>First Aid</a:t>
            </a:r>
          </a:p>
          <a:p>
            <a:pPr lvl="1"/>
            <a:r>
              <a:rPr lang="en-US" altLang="en-US" sz="2400" dirty="0">
                <a:ea typeface="ＭＳ Ｐゴシック" charset="-128"/>
              </a:rPr>
              <a:t>Apply ice and compression.</a:t>
            </a:r>
          </a:p>
          <a:p>
            <a:pPr lvl="1"/>
            <a:r>
              <a:rPr lang="en-US" altLang="en-US" sz="2400" dirty="0">
                <a:ea typeface="ＭＳ Ｐゴシック" charset="-128"/>
              </a:rPr>
              <a:t>Refer to physician for specific diagnosis.</a:t>
            </a:r>
          </a:p>
          <a:p>
            <a:pPr lvl="1"/>
            <a:r>
              <a:rPr lang="en-US" altLang="en-US" sz="2400" dirty="0">
                <a:ea typeface="ＭＳ Ｐゴシック" charset="-128"/>
              </a:rPr>
              <a:t>Until inflammation subsides, rest is important.</a:t>
            </a:r>
          </a:p>
          <a:p>
            <a:endParaRPr lang="en-US" altLang="en-US" dirty="0">
              <a:ea typeface="ＭＳ Ｐゴシック" charset="-128"/>
            </a:endParaRPr>
          </a:p>
        </p:txBody>
      </p:sp>
    </p:spTree>
    <p:extLst>
      <p:ext uri="{BB962C8B-B14F-4D97-AF65-F5344CB8AC3E}">
        <p14:creationId xmlns:p14="http://schemas.microsoft.com/office/powerpoint/2010/main" val="1758151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r>
              <a:rPr lang="en-US" altLang="en-US">
                <a:ea typeface="ＭＳ Ｐゴシック" charset="-128"/>
              </a:rPr>
              <a:t>Jumper’s Knee</a:t>
            </a:r>
          </a:p>
        </p:txBody>
      </p:sp>
      <p:sp>
        <p:nvSpPr>
          <p:cNvPr id="43010" name="Content Placeholder 7"/>
          <p:cNvSpPr>
            <a:spLocks noGrp="1"/>
          </p:cNvSpPr>
          <p:nvPr>
            <p:ph idx="1"/>
          </p:nvPr>
        </p:nvSpPr>
        <p:spPr>
          <a:xfrm>
            <a:off x="1981200" y="1600200"/>
            <a:ext cx="8229600" cy="4114800"/>
          </a:xfrm>
        </p:spPr>
        <p:txBody>
          <a:bodyPr/>
          <a:lstStyle/>
          <a:p>
            <a:r>
              <a:rPr lang="en-US" altLang="en-US" b="1">
                <a:ea typeface="ＭＳ Ｐゴシック" charset="-128"/>
              </a:rPr>
              <a:t>Jumper’s knee </a:t>
            </a:r>
            <a:r>
              <a:rPr lang="en-US" altLang="en-US">
                <a:ea typeface="ＭＳ Ｐゴシック" charset="-128"/>
              </a:rPr>
              <a:t>is an irritation (tendinitis) of the patellar tendon complex between its attachments on the tibia and the patella.</a:t>
            </a:r>
          </a:p>
          <a:p>
            <a:r>
              <a:rPr lang="en-US" altLang="en-US">
                <a:ea typeface="ＭＳ Ｐゴシック" charset="-128"/>
              </a:rPr>
              <a:t>Common to the athlete who must jump a great deal as part of sports participation. </a:t>
            </a:r>
          </a:p>
          <a:p>
            <a:r>
              <a:rPr lang="en-US" altLang="en-US">
                <a:ea typeface="ＭＳ Ｐゴシック" charset="-128"/>
              </a:rPr>
              <a:t>Typically, the athlete will experience pain at one of three sites within this complex. </a:t>
            </a:r>
          </a:p>
          <a:p>
            <a:r>
              <a:rPr lang="en-US" altLang="en-US">
                <a:ea typeface="ＭＳ Ｐゴシック" charset="-128"/>
              </a:rPr>
              <a:t>Superior or inferior pole of the patella or at the tibial tuberosity. </a:t>
            </a:r>
          </a:p>
          <a:p>
            <a:endParaRPr lang="en-US" altLang="en-US">
              <a:ea typeface="ＭＳ Ｐゴシック" charset="-128"/>
            </a:endParaRPr>
          </a:p>
        </p:txBody>
      </p:sp>
    </p:spTree>
    <p:extLst>
      <p:ext uri="{BB962C8B-B14F-4D97-AF65-F5344CB8AC3E}">
        <p14:creationId xmlns:p14="http://schemas.microsoft.com/office/powerpoint/2010/main" val="2020963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70613" y="468463"/>
            <a:ext cx="5334000" cy="6305136"/>
          </a:xfrm>
        </p:spPr>
      </p:pic>
    </p:spTree>
    <p:extLst>
      <p:ext uri="{BB962C8B-B14F-4D97-AF65-F5344CB8AC3E}">
        <p14:creationId xmlns:p14="http://schemas.microsoft.com/office/powerpoint/2010/main" val="4597148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en-US" altLang="en-US">
                <a:ea typeface="ＭＳ Ｐゴシック" charset="-128"/>
              </a:rPr>
              <a:t>Jumper’s Knee</a:t>
            </a:r>
          </a:p>
        </p:txBody>
      </p:sp>
      <p:sp>
        <p:nvSpPr>
          <p:cNvPr id="44034" name="Rectangle 3"/>
          <p:cNvSpPr>
            <a:spLocks noGrp="1" noChangeArrowheads="1"/>
          </p:cNvSpPr>
          <p:nvPr>
            <p:ph type="body" idx="1"/>
          </p:nvPr>
        </p:nvSpPr>
        <p:spPr>
          <a:xfrm>
            <a:off x="2073798" y="2334227"/>
            <a:ext cx="8229600" cy="4114800"/>
          </a:xfrm>
        </p:spPr>
        <p:txBody>
          <a:bodyPr>
            <a:normAutofit fontScale="92500" lnSpcReduction="20000"/>
          </a:bodyPr>
          <a:lstStyle/>
          <a:p>
            <a:pPr>
              <a:buFontTx/>
              <a:buNone/>
            </a:pPr>
            <a:r>
              <a:rPr lang="en-US" altLang="en-US" b="1" dirty="0">
                <a:ea typeface="ＭＳ Ｐゴシック" charset="-128"/>
              </a:rPr>
              <a:t>Signs and symptoms</a:t>
            </a:r>
          </a:p>
          <a:p>
            <a:pPr lvl="1"/>
            <a:r>
              <a:rPr lang="en-US" altLang="en-US" sz="2400" dirty="0">
                <a:ea typeface="ＭＳ Ｐゴシック" charset="-128"/>
              </a:rPr>
              <a:t>Pain and tenderness around the patellar tendon complex that may spread to </a:t>
            </a:r>
            <a:r>
              <a:rPr lang="en-US" altLang="en-US" sz="2400" dirty="0" err="1">
                <a:ea typeface="ＭＳ Ｐゴシック" charset="-128"/>
              </a:rPr>
              <a:t>tibial</a:t>
            </a:r>
            <a:r>
              <a:rPr lang="en-US" altLang="en-US" sz="2400" dirty="0">
                <a:ea typeface="ＭＳ Ｐゴシック" charset="-128"/>
              </a:rPr>
              <a:t> tuberosity. </a:t>
            </a:r>
          </a:p>
          <a:p>
            <a:pPr lvl="1"/>
            <a:r>
              <a:rPr lang="en-US" altLang="en-US" sz="2400" dirty="0">
                <a:ea typeface="ＭＳ Ｐゴシック" charset="-128"/>
              </a:rPr>
              <a:t>Decreased ability to use quadriceps for running or jumping.</a:t>
            </a:r>
          </a:p>
          <a:p>
            <a:pPr lvl="1"/>
            <a:r>
              <a:rPr lang="en-US" altLang="en-US" sz="2400" dirty="0">
                <a:ea typeface="ＭＳ Ｐゴシック" charset="-128"/>
              </a:rPr>
              <a:t>Symptoms that worsen with activity.</a:t>
            </a:r>
          </a:p>
          <a:p>
            <a:pPr>
              <a:buFontTx/>
              <a:buNone/>
            </a:pPr>
            <a:r>
              <a:rPr lang="en-US" altLang="en-US" b="1" dirty="0">
                <a:ea typeface="ＭＳ Ｐゴシック" charset="-128"/>
              </a:rPr>
              <a:t>First Aid</a:t>
            </a:r>
          </a:p>
          <a:p>
            <a:pPr lvl="1"/>
            <a:r>
              <a:rPr lang="en-US" altLang="en-US" sz="2400" dirty="0">
                <a:ea typeface="ＭＳ Ｐゴシック" charset="-128"/>
              </a:rPr>
              <a:t>Apply ice and compression.</a:t>
            </a:r>
          </a:p>
          <a:p>
            <a:pPr lvl="1"/>
            <a:r>
              <a:rPr lang="en-US" altLang="en-US" sz="2400" dirty="0">
                <a:ea typeface="ＭＳ Ｐゴシック" charset="-128"/>
              </a:rPr>
              <a:t>Refer to physician for possible anti-inflammatory medications</a:t>
            </a:r>
          </a:p>
          <a:p>
            <a:pPr lvl="1"/>
            <a:r>
              <a:rPr lang="en-US" altLang="en-US" sz="2400" dirty="0">
                <a:ea typeface="ＭＳ Ｐゴシック" charset="-128"/>
              </a:rPr>
              <a:t>Rest, strengthening, and stretching are helpful.</a:t>
            </a:r>
            <a:endParaRPr lang="en-US" altLang="en-US" dirty="0">
              <a:ea typeface="ＭＳ Ｐゴシック" charset="-128"/>
            </a:endParaRPr>
          </a:p>
        </p:txBody>
      </p:sp>
    </p:spTree>
    <p:extLst>
      <p:ext uri="{BB962C8B-B14F-4D97-AF65-F5344CB8AC3E}">
        <p14:creationId xmlns:p14="http://schemas.microsoft.com/office/powerpoint/2010/main" val="1724536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altLang="en-US">
                <a:ea typeface="ＭＳ Ｐゴシック" charset="-128"/>
              </a:rPr>
              <a:t>Meniscus Injuries</a:t>
            </a:r>
          </a:p>
        </p:txBody>
      </p:sp>
      <p:sp>
        <p:nvSpPr>
          <p:cNvPr id="50178" name="Rectangle 3"/>
          <p:cNvSpPr>
            <a:spLocks noGrp="1" noChangeArrowheads="1"/>
          </p:cNvSpPr>
          <p:nvPr>
            <p:ph type="body" idx="1"/>
          </p:nvPr>
        </p:nvSpPr>
        <p:spPr>
          <a:xfrm>
            <a:off x="1981200" y="1524000"/>
            <a:ext cx="8229600" cy="4114800"/>
          </a:xfrm>
        </p:spPr>
        <p:txBody>
          <a:bodyPr/>
          <a:lstStyle/>
          <a:p>
            <a:r>
              <a:rPr lang="en-US" altLang="en-US">
                <a:ea typeface="ＭＳ Ｐゴシック" charset="-128"/>
              </a:rPr>
              <a:t>Menisci are typically damaged by quick, sharp, cutting movements.</a:t>
            </a:r>
          </a:p>
          <a:p>
            <a:pPr lvl="2"/>
            <a:r>
              <a:rPr lang="en-US" altLang="en-US">
                <a:ea typeface="ＭＳ Ｐゴシック" charset="-128"/>
              </a:rPr>
              <a:t>Injury is more likely to occur if the foot is planted firmly on the playing surface. </a:t>
            </a:r>
          </a:p>
          <a:p>
            <a:r>
              <a:rPr lang="en-US" altLang="en-US">
                <a:ea typeface="ＭＳ Ｐゴシック" charset="-128"/>
              </a:rPr>
              <a:t>There are many different types of tears, and they affect each athlete differently.</a:t>
            </a:r>
          </a:p>
          <a:p>
            <a:pPr lvl="2"/>
            <a:r>
              <a:rPr lang="en-US" altLang="en-US">
                <a:ea typeface="ＭＳ Ｐゴシック" charset="-128"/>
              </a:rPr>
              <a:t>In some cases, a torn flap of meniscus will get caught in the joint, causing it to lock.</a:t>
            </a:r>
          </a:p>
          <a:p>
            <a:endParaRPr lang="en-US" altLang="en-US">
              <a:ea typeface="ＭＳ Ｐゴシック" charset="-128"/>
            </a:endParaRPr>
          </a:p>
        </p:txBody>
      </p:sp>
    </p:spTree>
    <p:extLst>
      <p:ext uri="{BB962C8B-B14F-4D97-AF65-F5344CB8AC3E}">
        <p14:creationId xmlns:p14="http://schemas.microsoft.com/office/powerpoint/2010/main" val="1249438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r>
              <a:rPr lang="en-US" altLang="en-US">
                <a:ea typeface="ＭＳ Ｐゴシック" charset="-128"/>
              </a:rPr>
              <a:t>Meniscus Injuries</a:t>
            </a:r>
          </a:p>
        </p:txBody>
      </p:sp>
      <p:sp>
        <p:nvSpPr>
          <p:cNvPr id="51202" name="Rectangle 3"/>
          <p:cNvSpPr>
            <a:spLocks noGrp="1" noChangeArrowheads="1"/>
          </p:cNvSpPr>
          <p:nvPr>
            <p:ph type="body" idx="1"/>
          </p:nvPr>
        </p:nvSpPr>
        <p:spPr/>
        <p:txBody>
          <a:bodyPr/>
          <a:lstStyle/>
          <a:p>
            <a:pPr>
              <a:buFontTx/>
              <a:buNone/>
            </a:pPr>
            <a:r>
              <a:rPr lang="en-US" altLang="en-US" b="1">
                <a:ea typeface="ＭＳ Ｐゴシック" charset="-128"/>
              </a:rPr>
              <a:t>Signs and symptoms</a:t>
            </a:r>
          </a:p>
          <a:p>
            <a:pPr lvl="1"/>
            <a:r>
              <a:rPr lang="en-US" altLang="en-US">
                <a:ea typeface="ＭＳ Ｐゴシック" charset="-128"/>
              </a:rPr>
              <a:t>Pop or snap when the knee was injured.</a:t>
            </a:r>
          </a:p>
          <a:p>
            <a:pPr lvl="1"/>
            <a:r>
              <a:rPr lang="en-US" altLang="en-US">
                <a:ea typeface="ＭＳ Ｐゴシック" charset="-128"/>
              </a:rPr>
              <a:t>May not see any significant swelling.</a:t>
            </a:r>
          </a:p>
          <a:p>
            <a:pPr lvl="1"/>
            <a:r>
              <a:rPr lang="en-US" altLang="en-US">
                <a:ea typeface="ＭＳ Ｐゴシック" charset="-128"/>
              </a:rPr>
              <a:t>May not be painful.</a:t>
            </a:r>
          </a:p>
          <a:p>
            <a:pPr lvl="1"/>
            <a:r>
              <a:rPr lang="en-US" altLang="en-US">
                <a:ea typeface="ＭＳ Ｐゴシック" charset="-128"/>
              </a:rPr>
              <a:t>Loss of ROM.</a:t>
            </a:r>
          </a:p>
          <a:p>
            <a:pPr lvl="1"/>
            <a:r>
              <a:rPr lang="en-US" altLang="en-US">
                <a:ea typeface="ＭＳ Ｐゴシック" charset="-128"/>
              </a:rPr>
              <a:t>Athlete may be able to continue participating.</a:t>
            </a:r>
          </a:p>
          <a:p>
            <a:pPr lvl="1"/>
            <a:r>
              <a:rPr lang="en-US" altLang="en-US">
                <a:ea typeface="ＭＳ Ｐゴシック" charset="-128"/>
              </a:rPr>
              <a:t>A feeling the knee is “giving out” periodically.</a:t>
            </a:r>
          </a:p>
        </p:txBody>
      </p:sp>
    </p:spTree>
    <p:extLst>
      <p:ext uri="{BB962C8B-B14F-4D97-AF65-F5344CB8AC3E}">
        <p14:creationId xmlns:p14="http://schemas.microsoft.com/office/powerpoint/2010/main" val="1211752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altLang="en-US">
                <a:ea typeface="ＭＳ Ｐゴシック" charset="-128"/>
              </a:rPr>
              <a:t>Meniscus Injuries</a:t>
            </a:r>
          </a:p>
        </p:txBody>
      </p:sp>
      <p:sp>
        <p:nvSpPr>
          <p:cNvPr id="52226" name="Rectangle 3"/>
          <p:cNvSpPr>
            <a:spLocks noGrp="1" noChangeArrowheads="1"/>
          </p:cNvSpPr>
          <p:nvPr>
            <p:ph type="body" idx="1"/>
          </p:nvPr>
        </p:nvSpPr>
        <p:spPr/>
        <p:txBody>
          <a:bodyPr/>
          <a:lstStyle/>
          <a:p>
            <a:pPr>
              <a:buFontTx/>
              <a:buNone/>
            </a:pPr>
            <a:r>
              <a:rPr lang="en-US" altLang="en-US" b="1">
                <a:ea typeface="ＭＳ Ｐゴシック" charset="-128"/>
              </a:rPr>
              <a:t>First Aid </a:t>
            </a:r>
          </a:p>
          <a:p>
            <a:pPr lvl="1"/>
            <a:r>
              <a:rPr lang="en-US" altLang="en-US">
                <a:ea typeface="ＭＳ Ｐゴシック" charset="-128"/>
              </a:rPr>
              <a:t>Apply ice and compression.</a:t>
            </a:r>
          </a:p>
          <a:p>
            <a:pPr lvl="1"/>
            <a:r>
              <a:rPr lang="en-US" altLang="en-US">
                <a:ea typeface="ＭＳ Ｐゴシック" charset="-128"/>
              </a:rPr>
              <a:t>Have athlete use crutches.</a:t>
            </a:r>
          </a:p>
          <a:p>
            <a:pPr lvl="1"/>
            <a:r>
              <a:rPr lang="en-US" altLang="en-US">
                <a:ea typeface="ＭＳ Ｐゴシック" charset="-128"/>
              </a:rPr>
              <a:t>Refer athlete to a physician.</a:t>
            </a:r>
          </a:p>
          <a:p>
            <a:pPr lvl="2"/>
            <a:r>
              <a:rPr lang="en-US" altLang="en-US">
                <a:ea typeface="ＭＳ Ｐゴシック" charset="-128"/>
              </a:rPr>
              <a:t>Meniscus injuries do not necessarily have to end an athlete’s playing season or career. New methods of surgery enable many athletes to return to participation relatively quickly. </a:t>
            </a:r>
          </a:p>
          <a:p>
            <a:endParaRPr lang="en-US" altLang="en-US">
              <a:ea typeface="ＭＳ Ｐゴシック" charset="-128"/>
            </a:endParaRPr>
          </a:p>
          <a:p>
            <a:endParaRPr lang="en-US" altLang="en-US">
              <a:ea typeface="ＭＳ Ｐゴシック" charset="-128"/>
            </a:endParaRPr>
          </a:p>
        </p:txBody>
      </p:sp>
    </p:spTree>
    <p:extLst>
      <p:ext uri="{BB962C8B-B14F-4D97-AF65-F5344CB8AC3E}">
        <p14:creationId xmlns:p14="http://schemas.microsoft.com/office/powerpoint/2010/main" val="1332271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r>
              <a:rPr lang="en-US" altLang="en-US">
                <a:ea typeface="ＭＳ Ｐゴシック" charset="-128"/>
              </a:rPr>
              <a:t>Knee Ligament Injuries</a:t>
            </a:r>
          </a:p>
        </p:txBody>
      </p:sp>
      <p:sp>
        <p:nvSpPr>
          <p:cNvPr id="53250" name="Rectangle 3"/>
          <p:cNvSpPr>
            <a:spLocks noGrp="1" noChangeArrowheads="1"/>
          </p:cNvSpPr>
          <p:nvPr>
            <p:ph type="body" sz="half" idx="1"/>
          </p:nvPr>
        </p:nvSpPr>
        <p:spPr>
          <a:xfrm>
            <a:off x="1828800" y="2057400"/>
            <a:ext cx="3810000" cy="4114800"/>
          </a:xfrm>
        </p:spPr>
        <p:txBody>
          <a:bodyPr/>
          <a:lstStyle/>
          <a:p>
            <a:pPr>
              <a:lnSpc>
                <a:spcPct val="90000"/>
              </a:lnSpc>
              <a:buFontTx/>
              <a:buNone/>
            </a:pPr>
            <a:r>
              <a:rPr lang="en-US" altLang="en-US">
                <a:ea typeface="ＭＳ Ｐゴシック" charset="-128"/>
              </a:rPr>
              <a:t>Injury may occur to the MCL, LCL, ACL, or PCL.</a:t>
            </a:r>
          </a:p>
          <a:p>
            <a:pPr>
              <a:lnSpc>
                <a:spcPct val="90000"/>
              </a:lnSpc>
              <a:buFontTx/>
              <a:buNone/>
            </a:pPr>
            <a:endParaRPr lang="en-US" altLang="en-US">
              <a:ea typeface="ＭＳ Ｐゴシック" charset="-128"/>
            </a:endParaRPr>
          </a:p>
          <a:p>
            <a:pPr>
              <a:lnSpc>
                <a:spcPct val="90000"/>
              </a:lnSpc>
              <a:buFontTx/>
              <a:buNone/>
            </a:pPr>
            <a:r>
              <a:rPr lang="en-US" altLang="en-US">
                <a:ea typeface="ＭＳ Ｐゴシック" charset="-128"/>
              </a:rPr>
              <a:t> Common mechanisms include cutting maneuvers when running and direct blows to the joint.</a:t>
            </a:r>
          </a:p>
          <a:p>
            <a:pPr>
              <a:lnSpc>
                <a:spcPct val="90000"/>
              </a:lnSpc>
              <a:buFontTx/>
              <a:buNone/>
            </a:pPr>
            <a:endParaRPr lang="en-US" altLang="en-US">
              <a:ea typeface="ＭＳ Ｐゴシック" charset="-128"/>
            </a:endParaRPr>
          </a:p>
        </p:txBody>
      </p:sp>
      <p:pic>
        <p:nvPicPr>
          <p:cNvPr id="53251" name="Picture 5" descr="Screen Shot 2014-04-04 at 10.45.52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67401" y="2438400"/>
            <a:ext cx="4587875"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536305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en-US" altLang="en-US">
                <a:ea typeface="ＭＳ Ｐゴシック" charset="-128"/>
              </a:rPr>
              <a:t>Collateral Ligament Injuries</a:t>
            </a:r>
          </a:p>
        </p:txBody>
      </p:sp>
      <p:sp>
        <p:nvSpPr>
          <p:cNvPr id="54274" name="Rectangle 3"/>
          <p:cNvSpPr>
            <a:spLocks noGrp="1" noChangeArrowheads="1"/>
          </p:cNvSpPr>
          <p:nvPr>
            <p:ph type="body" idx="1"/>
          </p:nvPr>
        </p:nvSpPr>
        <p:spPr/>
        <p:txBody>
          <a:bodyPr/>
          <a:lstStyle/>
          <a:p>
            <a:r>
              <a:rPr lang="en-US" altLang="en-US">
                <a:ea typeface="ＭＳ Ｐゴシック" charset="-128"/>
              </a:rPr>
              <a:t>Sprain to MCL is a common sports injury.</a:t>
            </a:r>
          </a:p>
          <a:p>
            <a:pPr lvl="1"/>
            <a:r>
              <a:rPr lang="en-US" altLang="en-US">
                <a:ea typeface="ＭＳ Ｐゴシック" charset="-128"/>
              </a:rPr>
              <a:t>Occurs as a result of valgus stress.</a:t>
            </a:r>
          </a:p>
          <a:p>
            <a:r>
              <a:rPr lang="en-US" altLang="en-US">
                <a:ea typeface="ＭＳ Ｐゴシック" charset="-128"/>
              </a:rPr>
              <a:t>Sprain to LCL is less common sports injury.</a:t>
            </a:r>
          </a:p>
          <a:p>
            <a:pPr lvl="1"/>
            <a:r>
              <a:rPr lang="en-US" altLang="en-US">
                <a:ea typeface="ＭＳ Ｐゴシック" charset="-128"/>
              </a:rPr>
              <a:t>Varus stress can cause a sprain of the LCL.</a:t>
            </a:r>
          </a:p>
          <a:p>
            <a:endParaRPr lang="en-US" altLang="en-US">
              <a:ea typeface="ＭＳ Ｐゴシック" charset="-128"/>
            </a:endParaRPr>
          </a:p>
          <a:p>
            <a:r>
              <a:rPr lang="en-US" altLang="en-US">
                <a:ea typeface="ＭＳ Ｐゴシック" charset="-128"/>
              </a:rPr>
              <a:t>Both types of sprains render knee unstable in side-to-side movements.</a:t>
            </a:r>
          </a:p>
          <a:p>
            <a:endParaRPr lang="en-US" altLang="en-US">
              <a:ea typeface="ＭＳ Ｐゴシック" charset="-128"/>
            </a:endParaRPr>
          </a:p>
        </p:txBody>
      </p:sp>
    </p:spTree>
    <p:extLst>
      <p:ext uri="{BB962C8B-B14F-4D97-AF65-F5344CB8AC3E}">
        <p14:creationId xmlns:p14="http://schemas.microsoft.com/office/powerpoint/2010/main" val="1022901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en-US" altLang="en-US">
                <a:ea typeface="ＭＳ Ｐゴシック" charset="-128"/>
              </a:rPr>
              <a:t>Cruciate Ligament Injuries</a:t>
            </a:r>
          </a:p>
        </p:txBody>
      </p:sp>
      <p:sp>
        <p:nvSpPr>
          <p:cNvPr id="55298" name="Rectangle 3"/>
          <p:cNvSpPr>
            <a:spLocks noGrp="1" noChangeArrowheads="1"/>
          </p:cNvSpPr>
          <p:nvPr>
            <p:ph type="body" idx="1"/>
          </p:nvPr>
        </p:nvSpPr>
        <p:spPr>
          <a:xfrm>
            <a:off x="1752600" y="1524000"/>
            <a:ext cx="8610600" cy="5181600"/>
          </a:xfrm>
        </p:spPr>
        <p:txBody>
          <a:bodyPr/>
          <a:lstStyle/>
          <a:p>
            <a:r>
              <a:rPr lang="en-US" altLang="en-US" b="1">
                <a:ea typeface="ＭＳ Ｐゴシック" charset="-128"/>
              </a:rPr>
              <a:t>Posterior Cruciate Ligament</a:t>
            </a:r>
          </a:p>
          <a:p>
            <a:pPr marL="742950" lvl="2" indent="-342900"/>
            <a:r>
              <a:rPr lang="en-US" altLang="en-US">
                <a:ea typeface="ＭＳ Ｐゴシック" charset="-128"/>
              </a:rPr>
              <a:t>Injured when the tibia moves forcefully in an posterior direction or when the femur gets pushed forward while the tibia is held in place. </a:t>
            </a:r>
          </a:p>
          <a:p>
            <a:r>
              <a:rPr lang="en-US" altLang="en-US" b="1">
                <a:ea typeface="ＭＳ Ｐゴシック" charset="-128"/>
              </a:rPr>
              <a:t>Anterior Cruciate Ligament</a:t>
            </a:r>
          </a:p>
          <a:p>
            <a:pPr lvl="1"/>
            <a:r>
              <a:rPr lang="en-US" altLang="en-US">
                <a:ea typeface="ＭＳ Ｐゴシック" charset="-128"/>
              </a:rPr>
              <a:t>Injured when the tibia moves forcefully in an anterior direction or when the femur gets pushed backward while the tibia is held in place. </a:t>
            </a:r>
          </a:p>
          <a:p>
            <a:pPr lvl="1"/>
            <a:r>
              <a:rPr lang="en-US" altLang="en-US">
                <a:ea typeface="ＭＳ Ｐゴシック" charset="-128"/>
              </a:rPr>
              <a:t>Quick rotational movements without contact, stops and starts, or awkward landings also injure.</a:t>
            </a:r>
          </a:p>
          <a:p>
            <a:endParaRPr lang="en-US" altLang="en-US">
              <a:ea typeface="ＭＳ Ｐゴシック" charset="-128"/>
            </a:endParaRPr>
          </a:p>
        </p:txBody>
      </p:sp>
    </p:spTree>
    <p:extLst>
      <p:ext uri="{BB962C8B-B14F-4D97-AF65-F5344CB8AC3E}">
        <p14:creationId xmlns:p14="http://schemas.microsoft.com/office/powerpoint/2010/main" val="1305790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altLang="en-US">
                <a:ea typeface="ＭＳ Ｐゴシック" charset="-128"/>
              </a:rPr>
              <a:t>Cruciate Ligament Injuries</a:t>
            </a:r>
          </a:p>
        </p:txBody>
      </p:sp>
      <p:sp>
        <p:nvSpPr>
          <p:cNvPr id="56322" name="Rectangle 3"/>
          <p:cNvSpPr>
            <a:spLocks noGrp="1" noChangeArrowheads="1"/>
          </p:cNvSpPr>
          <p:nvPr>
            <p:ph type="body" idx="1"/>
          </p:nvPr>
        </p:nvSpPr>
        <p:spPr>
          <a:xfrm>
            <a:off x="1981199" y="2327476"/>
            <a:ext cx="8229600" cy="4114800"/>
          </a:xfrm>
        </p:spPr>
        <p:txBody>
          <a:bodyPr/>
          <a:lstStyle/>
          <a:p>
            <a:r>
              <a:rPr lang="en-US" altLang="en-US" b="1" u="sng">
                <a:ea typeface="ＭＳ Ｐゴシック" charset="-128"/>
              </a:rPr>
              <a:t>Non-contact </a:t>
            </a:r>
            <a:r>
              <a:rPr lang="en-US" altLang="en-US">
                <a:ea typeface="ＭＳ Ｐゴシック" charset="-128"/>
              </a:rPr>
              <a:t>Anterior Cruciate Ligament Injury</a:t>
            </a:r>
          </a:p>
          <a:p>
            <a:pPr lvl="1"/>
            <a:r>
              <a:rPr lang="en-US" altLang="en-US" dirty="0">
                <a:ea typeface="ＭＳ Ｐゴシック" charset="-128"/>
              </a:rPr>
              <a:t>Demonstrated that females encounter more (up to 6X) knee and ACL injuries than their male counterparts. </a:t>
            </a:r>
          </a:p>
          <a:p>
            <a:pPr lvl="1"/>
            <a:r>
              <a:rPr lang="en-US" altLang="en-US" dirty="0">
                <a:ea typeface="ＭＳ Ｐゴシック" charset="-128"/>
              </a:rPr>
              <a:t>There appear to be many different reasons why female athletes are more prone to ACL injury.</a:t>
            </a:r>
          </a:p>
          <a:p>
            <a:pPr lvl="2"/>
            <a:r>
              <a:rPr lang="en-US" altLang="en-US" sz="2400" dirty="0">
                <a:ea typeface="ＭＳ Ｐゴシック" charset="-128"/>
              </a:rPr>
              <a:t>The stronger the quadriceps activation during eccentric contraction (changing direction &amp; slowing down), the greater the likelihood of ACL injury, especially in female athletes</a:t>
            </a:r>
            <a:r>
              <a:rPr lang="en-US" altLang="en-US" dirty="0">
                <a:ea typeface="ＭＳ Ｐゴシック" charset="-128"/>
              </a:rPr>
              <a:t>.</a:t>
            </a:r>
          </a:p>
          <a:p>
            <a:pPr lvl="1"/>
            <a:endParaRPr lang="en-US" altLang="en-US" dirty="0">
              <a:ea typeface="ＭＳ Ｐゴシック" charset="-128"/>
            </a:endParaRPr>
          </a:p>
          <a:p>
            <a:endParaRPr lang="en-US" altLang="en-US" dirty="0">
              <a:ea typeface="ＭＳ Ｐゴシック" charset="-128"/>
            </a:endParaRPr>
          </a:p>
        </p:txBody>
      </p:sp>
    </p:spTree>
    <p:extLst>
      <p:ext uri="{BB962C8B-B14F-4D97-AF65-F5344CB8AC3E}">
        <p14:creationId xmlns:p14="http://schemas.microsoft.com/office/powerpoint/2010/main" val="1282654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2209800" y="0"/>
            <a:ext cx="7772400" cy="1143000"/>
          </a:xfrm>
        </p:spPr>
        <p:txBody>
          <a:bodyPr/>
          <a:lstStyle/>
          <a:p>
            <a:r>
              <a:rPr lang="en-US" altLang="en-US">
                <a:ea typeface="ＭＳ Ｐゴシック" charset="-128"/>
              </a:rPr>
              <a:t>Cruciate Ligament Injuries</a:t>
            </a:r>
          </a:p>
        </p:txBody>
      </p:sp>
      <p:sp>
        <p:nvSpPr>
          <p:cNvPr id="57346" name="Rectangle 3"/>
          <p:cNvSpPr>
            <a:spLocks noGrp="1" noChangeArrowheads="1"/>
          </p:cNvSpPr>
          <p:nvPr>
            <p:ph type="body" idx="1"/>
          </p:nvPr>
        </p:nvSpPr>
        <p:spPr>
          <a:xfrm>
            <a:off x="1981200" y="1295400"/>
            <a:ext cx="8229600" cy="4114800"/>
          </a:xfrm>
        </p:spPr>
        <p:txBody>
          <a:bodyPr>
            <a:normAutofit fontScale="92500" lnSpcReduction="20000"/>
          </a:bodyPr>
          <a:lstStyle/>
          <a:p>
            <a:r>
              <a:rPr lang="en-US" altLang="en-US" b="1" u="sng" dirty="0">
                <a:ea typeface="ＭＳ Ｐゴシック" charset="-128"/>
              </a:rPr>
              <a:t>Non-contact </a:t>
            </a:r>
            <a:r>
              <a:rPr lang="en-US" altLang="en-US" dirty="0">
                <a:ea typeface="ＭＳ Ｐゴシック" charset="-128"/>
              </a:rPr>
              <a:t>Anterior Cruciate Ligament Injury</a:t>
            </a:r>
          </a:p>
          <a:p>
            <a:pPr lvl="1">
              <a:buFontTx/>
              <a:buNone/>
            </a:pPr>
            <a:r>
              <a:rPr lang="en-US" altLang="en-US" sz="2400" b="1" dirty="0">
                <a:ea typeface="ＭＳ Ｐゴシック" charset="-128"/>
              </a:rPr>
              <a:t>Main causes:</a:t>
            </a:r>
          </a:p>
          <a:p>
            <a:pPr lvl="1"/>
            <a:r>
              <a:rPr lang="en-US" altLang="en-US" sz="2400" b="1" dirty="0">
                <a:ea typeface="ＭＳ Ｐゴシック" charset="-128"/>
              </a:rPr>
              <a:t>Environmental</a:t>
            </a:r>
            <a:r>
              <a:rPr lang="en-US" altLang="en-US" sz="2400" dirty="0">
                <a:ea typeface="ＭＳ Ｐゴシック" charset="-128"/>
              </a:rPr>
              <a:t> basis including footwear and shoe/surface.</a:t>
            </a:r>
          </a:p>
          <a:p>
            <a:pPr lvl="1"/>
            <a:r>
              <a:rPr lang="en-US" altLang="en-US" sz="2400" b="1" dirty="0">
                <a:ea typeface="ＭＳ Ｐゴシック" charset="-128"/>
              </a:rPr>
              <a:t>Anatomical</a:t>
            </a:r>
            <a:r>
              <a:rPr lang="en-US" altLang="en-US" sz="2400" dirty="0">
                <a:ea typeface="ＭＳ Ｐゴシック" charset="-128"/>
              </a:rPr>
              <a:t> rational including: Q-angle, posterior </a:t>
            </a:r>
            <a:r>
              <a:rPr lang="en-US" altLang="en-US" sz="2400" dirty="0" err="1">
                <a:ea typeface="ＭＳ Ｐゴシック" charset="-128"/>
              </a:rPr>
              <a:t>tibial</a:t>
            </a:r>
            <a:r>
              <a:rPr lang="en-US" altLang="en-US" sz="2400" dirty="0">
                <a:ea typeface="ＭＳ Ｐゴシック" charset="-128"/>
              </a:rPr>
              <a:t> slope, notch width and foot pronation.</a:t>
            </a:r>
          </a:p>
          <a:p>
            <a:pPr lvl="1"/>
            <a:r>
              <a:rPr lang="en-US" altLang="en-US" sz="2400" b="1" dirty="0" smtClean="0">
                <a:ea typeface="ＭＳ Ｐゴシック" charset="-128"/>
              </a:rPr>
              <a:t>Neuromuscular</a:t>
            </a:r>
            <a:r>
              <a:rPr lang="en-US" altLang="en-US" sz="2400" dirty="0" smtClean="0">
                <a:ea typeface="ＭＳ Ｐゴシック" charset="-128"/>
              </a:rPr>
              <a:t> </a:t>
            </a:r>
            <a:r>
              <a:rPr lang="en-US" altLang="en-US" sz="2400" dirty="0">
                <a:ea typeface="ＭＳ Ｐゴシック" charset="-128"/>
              </a:rPr>
              <a:t>activity including; strength &amp; recruitment of muscle fibers, joint stiffness and muscular fatigue.</a:t>
            </a:r>
          </a:p>
          <a:p>
            <a:pPr lvl="1"/>
            <a:r>
              <a:rPr lang="en-US" altLang="en-US" sz="2400" b="1" dirty="0">
                <a:ea typeface="ＭＳ Ｐゴシック" charset="-128"/>
              </a:rPr>
              <a:t>Biomechanical</a:t>
            </a:r>
            <a:r>
              <a:rPr lang="en-US" altLang="en-US" sz="2400" dirty="0">
                <a:ea typeface="ＭＳ Ｐゴシック" charset="-128"/>
              </a:rPr>
              <a:t> rationale with an analysis of the landing techniques. </a:t>
            </a:r>
            <a:endParaRPr lang="en-US" altLang="en-US" dirty="0">
              <a:ea typeface="ＭＳ Ｐゴシック" charset="-128"/>
            </a:endParaRPr>
          </a:p>
          <a:p>
            <a:pPr lvl="1"/>
            <a:endParaRPr lang="en-US" altLang="en-US" dirty="0">
              <a:ea typeface="ＭＳ Ｐゴシック" charset="-128"/>
            </a:endParaRPr>
          </a:p>
          <a:p>
            <a:endParaRPr lang="en-US" altLang="en-US" dirty="0">
              <a:ea typeface="ＭＳ Ｐゴシック" charset="-128"/>
            </a:endParaRPr>
          </a:p>
        </p:txBody>
      </p:sp>
    </p:spTree>
    <p:extLst>
      <p:ext uri="{BB962C8B-B14F-4D97-AF65-F5344CB8AC3E}">
        <p14:creationId xmlns:p14="http://schemas.microsoft.com/office/powerpoint/2010/main" val="1124979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r>
              <a:rPr lang="en-US" altLang="en-US">
                <a:ea typeface="ＭＳ Ｐゴシック" charset="-128"/>
              </a:rPr>
              <a:t>Cruciate Ligament Injuries</a:t>
            </a:r>
          </a:p>
        </p:txBody>
      </p:sp>
      <p:sp>
        <p:nvSpPr>
          <p:cNvPr id="58370" name="Rectangle 3"/>
          <p:cNvSpPr>
            <a:spLocks noGrp="1" noChangeArrowheads="1"/>
          </p:cNvSpPr>
          <p:nvPr>
            <p:ph type="body" idx="1"/>
          </p:nvPr>
        </p:nvSpPr>
        <p:spPr>
          <a:xfrm>
            <a:off x="1981200" y="1676400"/>
            <a:ext cx="8229600" cy="4114800"/>
          </a:xfrm>
        </p:spPr>
        <p:txBody>
          <a:bodyPr/>
          <a:lstStyle/>
          <a:p>
            <a:pPr>
              <a:buFontTx/>
              <a:buNone/>
            </a:pPr>
            <a:r>
              <a:rPr lang="en-US" altLang="en-US" b="1">
                <a:ea typeface="ＭＳ Ｐゴシック" charset="-128"/>
              </a:rPr>
              <a:t>Signs and symptoms</a:t>
            </a:r>
          </a:p>
          <a:p>
            <a:pPr lvl="1"/>
            <a:r>
              <a:rPr lang="en-US" altLang="en-US">
                <a:ea typeface="ＭＳ Ｐゴシック" charset="-128"/>
              </a:rPr>
              <a:t>Athlete reports the knee was forced beyond its normal ROM.</a:t>
            </a:r>
          </a:p>
          <a:p>
            <a:pPr lvl="1"/>
            <a:r>
              <a:rPr lang="en-US" altLang="en-US">
                <a:ea typeface="ＭＳ Ｐゴシック" charset="-128"/>
              </a:rPr>
              <a:t>Pain at the site of the injury.</a:t>
            </a:r>
          </a:p>
          <a:p>
            <a:pPr lvl="1"/>
            <a:r>
              <a:rPr lang="en-US" altLang="en-US">
                <a:ea typeface="ＭＳ Ｐゴシック" charset="-128"/>
              </a:rPr>
              <a:t>Swelling around the knee.</a:t>
            </a:r>
          </a:p>
          <a:p>
            <a:pPr lvl="1"/>
            <a:r>
              <a:rPr lang="en-US" altLang="en-US">
                <a:ea typeface="ＭＳ Ｐゴシック" charset="-128"/>
              </a:rPr>
              <a:t>Athlete indicates the knee feels unstable.</a:t>
            </a:r>
          </a:p>
          <a:p>
            <a:pPr lvl="1"/>
            <a:r>
              <a:rPr lang="en-US" altLang="en-US">
                <a:ea typeface="ＭＳ Ｐゴシック" charset="-128"/>
              </a:rPr>
              <a:t>Athlete reports having a snapping or popping sensation at the time of injury.</a:t>
            </a:r>
          </a:p>
        </p:txBody>
      </p:sp>
    </p:spTree>
    <p:extLst>
      <p:ext uri="{BB962C8B-B14F-4D97-AF65-F5344CB8AC3E}">
        <p14:creationId xmlns:p14="http://schemas.microsoft.com/office/powerpoint/2010/main" val="1090058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6272337"/>
              </p:ext>
            </p:extLst>
          </p:nvPr>
        </p:nvGraphicFramePr>
        <p:xfrm>
          <a:off x="601884" y="185196"/>
          <a:ext cx="11053821" cy="6510472"/>
        </p:xfrm>
        <a:graphic>
          <a:graphicData uri="http://schemas.openxmlformats.org/drawingml/2006/table">
            <a:tbl>
              <a:tblPr firstRow="1" bandRow="1">
                <a:tableStyleId>{5C22544A-7EE6-4342-B048-85BDC9FD1C3A}</a:tableStyleId>
              </a:tblPr>
              <a:tblGrid>
                <a:gridCol w="3684607"/>
                <a:gridCol w="3684607"/>
                <a:gridCol w="3684607"/>
              </a:tblGrid>
              <a:tr h="360262">
                <a:tc>
                  <a:txBody>
                    <a:bodyPr/>
                    <a:lstStyle/>
                    <a:p>
                      <a:r>
                        <a:rPr lang="en-US" dirty="0" smtClean="0"/>
                        <a:t>Muscle</a:t>
                      </a:r>
                      <a:r>
                        <a:rPr lang="en-US" baseline="0" dirty="0" smtClean="0"/>
                        <a:t> Group</a:t>
                      </a:r>
                      <a:endParaRPr lang="en-US" dirty="0"/>
                    </a:p>
                  </a:txBody>
                  <a:tcPr/>
                </a:tc>
                <a:tc>
                  <a:txBody>
                    <a:bodyPr/>
                    <a:lstStyle/>
                    <a:p>
                      <a:r>
                        <a:rPr lang="en-US" dirty="0" smtClean="0"/>
                        <a:t>Muscle</a:t>
                      </a:r>
                      <a:r>
                        <a:rPr lang="en-US" baseline="0" dirty="0" smtClean="0"/>
                        <a:t> Name</a:t>
                      </a:r>
                      <a:endParaRPr lang="en-US" dirty="0"/>
                    </a:p>
                  </a:txBody>
                  <a:tcPr/>
                </a:tc>
                <a:tc>
                  <a:txBody>
                    <a:bodyPr/>
                    <a:lstStyle/>
                    <a:p>
                      <a:r>
                        <a:rPr lang="en-US" dirty="0" smtClean="0"/>
                        <a:t>Actions</a:t>
                      </a:r>
                      <a:endParaRPr lang="en-US" dirty="0"/>
                    </a:p>
                  </a:txBody>
                  <a:tcPr/>
                </a:tc>
              </a:tr>
              <a:tr h="597402">
                <a:tc>
                  <a:txBody>
                    <a:bodyPr/>
                    <a:lstStyle/>
                    <a:p>
                      <a:r>
                        <a:rPr lang="en-US" sz="1400" dirty="0" smtClean="0"/>
                        <a:t>Quadriceps</a:t>
                      </a:r>
                      <a:endParaRPr lang="en-US" sz="1400" dirty="0"/>
                    </a:p>
                  </a:txBody>
                  <a:tcPr/>
                </a:tc>
                <a:tc>
                  <a:txBody>
                    <a:bodyPr/>
                    <a:lstStyle/>
                    <a:p>
                      <a:r>
                        <a:rPr lang="en-US" sz="1400" dirty="0" smtClean="0"/>
                        <a:t>Rectus </a:t>
                      </a:r>
                      <a:r>
                        <a:rPr lang="en-US" sz="1400" dirty="0" err="1" smtClean="0"/>
                        <a:t>femoris</a:t>
                      </a:r>
                      <a:endParaRPr lang="en-US" sz="1400" dirty="0"/>
                    </a:p>
                  </a:txBody>
                  <a:tcPr/>
                </a:tc>
                <a:tc>
                  <a:txBody>
                    <a:bodyPr/>
                    <a:lstStyle/>
                    <a:p>
                      <a:r>
                        <a:rPr lang="en-US" sz="1400" dirty="0" smtClean="0"/>
                        <a:t>Knee</a:t>
                      </a:r>
                      <a:r>
                        <a:rPr lang="en-US" sz="1400" baseline="0" dirty="0" smtClean="0"/>
                        <a:t> extension, hip flexion</a:t>
                      </a:r>
                      <a:endParaRPr lang="en-US" sz="1400" dirty="0"/>
                    </a:p>
                  </a:txBody>
                  <a:tcPr/>
                </a:tc>
              </a:tr>
              <a:tr h="341373">
                <a:tc>
                  <a:txBody>
                    <a:bodyPr/>
                    <a:lstStyle/>
                    <a:p>
                      <a:r>
                        <a:rPr lang="en-US" sz="1400" dirty="0" smtClean="0"/>
                        <a:t>         (anterior thigh)</a:t>
                      </a:r>
                      <a:endParaRPr lang="en-US" sz="1400" dirty="0"/>
                    </a:p>
                  </a:txBody>
                  <a:tcPr/>
                </a:tc>
                <a:tc>
                  <a:txBody>
                    <a:bodyPr/>
                    <a:lstStyle/>
                    <a:p>
                      <a:r>
                        <a:rPr lang="en-US" sz="1400" dirty="0" err="1" smtClean="0"/>
                        <a:t>Vastus</a:t>
                      </a:r>
                      <a:r>
                        <a:rPr lang="en-US" sz="1400" dirty="0" smtClean="0"/>
                        <a:t> </a:t>
                      </a:r>
                      <a:r>
                        <a:rPr lang="en-US" sz="1400" dirty="0" err="1" smtClean="0"/>
                        <a:t>medialis</a:t>
                      </a:r>
                      <a:endParaRPr lang="en-US" sz="1400" dirty="0"/>
                    </a:p>
                  </a:txBody>
                  <a:tcPr/>
                </a:tc>
                <a:tc>
                  <a:txBody>
                    <a:bodyPr/>
                    <a:lstStyle/>
                    <a:p>
                      <a:r>
                        <a:rPr lang="en-US" sz="1400" dirty="0" smtClean="0"/>
                        <a:t>Knee extension</a:t>
                      </a:r>
                      <a:endParaRPr lang="en-US" sz="1400" dirty="0"/>
                    </a:p>
                  </a:txBody>
                  <a:tcPr/>
                </a:tc>
              </a:tr>
              <a:tr h="341373">
                <a:tc>
                  <a:txBody>
                    <a:bodyPr/>
                    <a:lstStyle/>
                    <a:p>
                      <a:endParaRPr lang="en-US" sz="1400" dirty="0"/>
                    </a:p>
                  </a:txBody>
                  <a:tcPr/>
                </a:tc>
                <a:tc>
                  <a:txBody>
                    <a:bodyPr/>
                    <a:lstStyle/>
                    <a:p>
                      <a:r>
                        <a:rPr lang="en-US" sz="1400" dirty="0" err="1" smtClean="0"/>
                        <a:t>Vastus</a:t>
                      </a:r>
                      <a:r>
                        <a:rPr lang="en-US" sz="1400" baseline="0" dirty="0" smtClean="0"/>
                        <a:t> </a:t>
                      </a:r>
                      <a:r>
                        <a:rPr lang="en-US" sz="1400" baseline="0" dirty="0" err="1" smtClean="0"/>
                        <a:t>intermedius</a:t>
                      </a:r>
                      <a:endParaRPr lang="en-US" sz="1400" dirty="0"/>
                    </a:p>
                  </a:txBody>
                  <a:tcPr/>
                </a:tc>
                <a:tc>
                  <a:txBody>
                    <a:bodyPr/>
                    <a:lstStyle/>
                    <a:p>
                      <a:r>
                        <a:rPr lang="en-US" sz="1400" dirty="0" smtClean="0"/>
                        <a:t>Knee extension</a:t>
                      </a:r>
                      <a:endParaRPr lang="en-US" sz="1400" dirty="0"/>
                    </a:p>
                  </a:txBody>
                  <a:tcPr/>
                </a:tc>
              </a:tr>
              <a:tr h="341373">
                <a:tc>
                  <a:txBody>
                    <a:bodyPr/>
                    <a:lstStyle/>
                    <a:p>
                      <a:endParaRPr lang="en-US" sz="1400" dirty="0"/>
                    </a:p>
                  </a:txBody>
                  <a:tcPr/>
                </a:tc>
                <a:tc>
                  <a:txBody>
                    <a:bodyPr/>
                    <a:lstStyle/>
                    <a:p>
                      <a:r>
                        <a:rPr lang="en-US" sz="1400" dirty="0" err="1" smtClean="0"/>
                        <a:t>Vas</a:t>
                      </a:r>
                      <a:r>
                        <a:rPr lang="en-US" sz="1400" baseline="0" dirty="0" err="1" smtClean="0"/>
                        <a:t>tus</a:t>
                      </a:r>
                      <a:r>
                        <a:rPr lang="en-US" sz="1400" baseline="0" dirty="0" smtClean="0"/>
                        <a:t> </a:t>
                      </a:r>
                      <a:r>
                        <a:rPr lang="en-US" sz="1400" baseline="0" dirty="0" err="1" smtClean="0"/>
                        <a:t>lateralis</a:t>
                      </a:r>
                      <a:endParaRPr lang="en-US" sz="1400" dirty="0"/>
                    </a:p>
                  </a:txBody>
                  <a:tcPr/>
                </a:tc>
                <a:tc>
                  <a:txBody>
                    <a:bodyPr/>
                    <a:lstStyle/>
                    <a:p>
                      <a:r>
                        <a:rPr lang="en-US" sz="1400" dirty="0" smtClean="0"/>
                        <a:t>Knee extension</a:t>
                      </a:r>
                      <a:endParaRPr lang="en-US" sz="1400" dirty="0"/>
                    </a:p>
                  </a:txBody>
                  <a:tcPr/>
                </a:tc>
              </a:tr>
              <a:tr h="341373">
                <a:tc>
                  <a:txBody>
                    <a:bodyPr/>
                    <a:lstStyle/>
                    <a:p>
                      <a:r>
                        <a:rPr lang="en-US" sz="1400" dirty="0" smtClean="0"/>
                        <a:t>Hamstrings</a:t>
                      </a:r>
                      <a:endParaRPr lang="en-US" sz="1400" dirty="0"/>
                    </a:p>
                  </a:txBody>
                  <a:tcPr/>
                </a:tc>
                <a:tc>
                  <a:txBody>
                    <a:bodyPr/>
                    <a:lstStyle/>
                    <a:p>
                      <a:r>
                        <a:rPr lang="en-US" sz="1400" dirty="0" smtClean="0"/>
                        <a:t>Biceps </a:t>
                      </a:r>
                      <a:r>
                        <a:rPr lang="en-US" sz="1400" dirty="0" err="1" smtClean="0"/>
                        <a:t>Femoris</a:t>
                      </a:r>
                      <a:endParaRPr lang="en-US" sz="1400" dirty="0"/>
                    </a:p>
                  </a:txBody>
                  <a:tcPr/>
                </a:tc>
                <a:tc>
                  <a:txBody>
                    <a:bodyPr/>
                    <a:lstStyle/>
                    <a:p>
                      <a:r>
                        <a:rPr lang="en-US" sz="1400" dirty="0" smtClean="0"/>
                        <a:t>Knee flexion</a:t>
                      </a:r>
                      <a:endParaRPr lang="en-US" sz="1400" dirty="0"/>
                    </a:p>
                  </a:txBody>
                  <a:tcPr/>
                </a:tc>
              </a:tr>
              <a:tr h="341373">
                <a:tc>
                  <a:txBody>
                    <a:bodyPr/>
                    <a:lstStyle/>
                    <a:p>
                      <a:r>
                        <a:rPr lang="en-US" sz="1400" dirty="0" smtClean="0"/>
                        <a:t>         (posterior thigh)</a:t>
                      </a:r>
                      <a:endParaRPr lang="en-US" sz="1400" dirty="0"/>
                    </a:p>
                  </a:txBody>
                  <a:tcPr/>
                </a:tc>
                <a:tc>
                  <a:txBody>
                    <a:bodyPr/>
                    <a:lstStyle/>
                    <a:p>
                      <a:r>
                        <a:rPr lang="en-US" sz="1400" dirty="0" smtClean="0"/>
                        <a:t>Semimembranosus</a:t>
                      </a:r>
                      <a:endParaRPr lang="en-US" sz="1400" dirty="0"/>
                    </a:p>
                  </a:txBody>
                  <a:tcPr/>
                </a:tc>
                <a:tc>
                  <a:txBody>
                    <a:bodyPr/>
                    <a:lstStyle/>
                    <a:p>
                      <a:r>
                        <a:rPr lang="en-US" sz="1400" dirty="0" smtClean="0"/>
                        <a:t>Knee flexion</a:t>
                      </a:r>
                      <a:endParaRPr lang="en-US" sz="1400" dirty="0"/>
                    </a:p>
                  </a:txBody>
                  <a:tcPr/>
                </a:tc>
              </a:tr>
              <a:tr h="341373">
                <a:tc>
                  <a:txBody>
                    <a:bodyPr/>
                    <a:lstStyle/>
                    <a:p>
                      <a:endParaRPr lang="en-US" sz="1400"/>
                    </a:p>
                  </a:txBody>
                  <a:tcPr/>
                </a:tc>
                <a:tc>
                  <a:txBody>
                    <a:bodyPr/>
                    <a:lstStyle/>
                    <a:p>
                      <a:r>
                        <a:rPr lang="en-US" sz="1400" smtClean="0"/>
                        <a:t>Semitendinosus</a:t>
                      </a:r>
                      <a:endParaRPr lang="en-US" sz="1400" dirty="0"/>
                    </a:p>
                  </a:txBody>
                  <a:tcPr/>
                </a:tc>
                <a:tc>
                  <a:txBody>
                    <a:bodyPr/>
                    <a:lstStyle/>
                    <a:p>
                      <a:r>
                        <a:rPr lang="en-US" sz="1400" dirty="0" smtClean="0"/>
                        <a:t>Knee extension</a:t>
                      </a:r>
                      <a:endParaRPr lang="en-US" sz="1400" dirty="0"/>
                    </a:p>
                  </a:txBody>
                  <a:tcPr/>
                </a:tc>
              </a:tr>
              <a:tr h="341373">
                <a:tc>
                  <a:txBody>
                    <a:bodyPr/>
                    <a:lstStyle/>
                    <a:p>
                      <a:r>
                        <a:rPr lang="en-US" sz="1400" dirty="0" smtClean="0"/>
                        <a:t>Adductors</a:t>
                      </a:r>
                      <a:endParaRPr lang="en-US" sz="1400" dirty="0"/>
                    </a:p>
                  </a:txBody>
                  <a:tcPr/>
                </a:tc>
                <a:tc>
                  <a:txBody>
                    <a:bodyPr/>
                    <a:lstStyle/>
                    <a:p>
                      <a:r>
                        <a:rPr lang="en-US" sz="1400" dirty="0" smtClean="0"/>
                        <a:t>Adductor </a:t>
                      </a:r>
                      <a:r>
                        <a:rPr lang="en-US" sz="1400" dirty="0" err="1" smtClean="0"/>
                        <a:t>longus</a:t>
                      </a:r>
                      <a:endParaRPr lang="en-US" sz="1400" dirty="0"/>
                    </a:p>
                  </a:txBody>
                  <a:tcPr/>
                </a:tc>
                <a:tc>
                  <a:txBody>
                    <a:bodyPr/>
                    <a:lstStyle/>
                    <a:p>
                      <a:r>
                        <a:rPr lang="en-US" sz="1400" dirty="0" smtClean="0"/>
                        <a:t>Thigh</a:t>
                      </a:r>
                      <a:r>
                        <a:rPr lang="en-US" sz="1400" baseline="0" dirty="0" smtClean="0"/>
                        <a:t> adduction</a:t>
                      </a:r>
                      <a:endParaRPr lang="en-US" sz="1400" dirty="0"/>
                    </a:p>
                  </a:txBody>
                  <a:tcPr/>
                </a:tc>
              </a:tr>
              <a:tr h="341373">
                <a:tc>
                  <a:txBody>
                    <a:bodyPr/>
                    <a:lstStyle/>
                    <a:p>
                      <a:endParaRPr lang="en-US" sz="1400"/>
                    </a:p>
                  </a:txBody>
                  <a:tcPr/>
                </a:tc>
                <a:tc>
                  <a:txBody>
                    <a:bodyPr/>
                    <a:lstStyle/>
                    <a:p>
                      <a:r>
                        <a:rPr lang="en-US" sz="1400" dirty="0" smtClean="0"/>
                        <a:t>Adductor </a:t>
                      </a:r>
                      <a:r>
                        <a:rPr lang="en-US" sz="1400" dirty="0" err="1" smtClean="0"/>
                        <a:t>magnus</a:t>
                      </a:r>
                      <a:endParaRPr lang="en-US" sz="1400" dirty="0"/>
                    </a:p>
                  </a:txBody>
                  <a:tcPr/>
                </a:tc>
                <a:tc>
                  <a:txBody>
                    <a:bodyPr/>
                    <a:lstStyle/>
                    <a:p>
                      <a:r>
                        <a:rPr lang="en-US" sz="1400" dirty="0" smtClean="0"/>
                        <a:t>Adduction</a:t>
                      </a:r>
                      <a:endParaRPr lang="en-US" sz="1400" dirty="0"/>
                    </a:p>
                  </a:txBody>
                  <a:tcPr/>
                </a:tc>
              </a:tr>
              <a:tr h="341373">
                <a:tc>
                  <a:txBody>
                    <a:bodyPr/>
                    <a:lstStyle/>
                    <a:p>
                      <a:endParaRPr lang="en-US" sz="1400"/>
                    </a:p>
                  </a:txBody>
                  <a:tcPr/>
                </a:tc>
                <a:tc>
                  <a:txBody>
                    <a:bodyPr/>
                    <a:lstStyle/>
                    <a:p>
                      <a:r>
                        <a:rPr lang="en-US" sz="1400" dirty="0" smtClean="0"/>
                        <a:t>Adductor brevis</a:t>
                      </a:r>
                      <a:endParaRPr lang="en-US" sz="1400" dirty="0"/>
                    </a:p>
                  </a:txBody>
                  <a:tcPr/>
                </a:tc>
                <a:tc>
                  <a:txBody>
                    <a:bodyPr/>
                    <a:lstStyle/>
                    <a:p>
                      <a:r>
                        <a:rPr lang="en-US" sz="1400" dirty="0" smtClean="0"/>
                        <a:t>Adduction</a:t>
                      </a:r>
                      <a:endParaRPr lang="en-US" sz="1400" dirty="0"/>
                    </a:p>
                  </a:txBody>
                  <a:tcPr/>
                </a:tc>
              </a:tr>
              <a:tr h="341373">
                <a:tc>
                  <a:txBody>
                    <a:bodyPr/>
                    <a:lstStyle/>
                    <a:p>
                      <a:r>
                        <a:rPr lang="en-US" sz="1400" dirty="0" smtClean="0"/>
                        <a:t>Abductors</a:t>
                      </a:r>
                      <a:endParaRPr lang="en-US" sz="1400" dirty="0"/>
                    </a:p>
                  </a:txBody>
                  <a:tcPr/>
                </a:tc>
                <a:tc>
                  <a:txBody>
                    <a:bodyPr/>
                    <a:lstStyle/>
                    <a:p>
                      <a:r>
                        <a:rPr lang="en-US" sz="1400" dirty="0" smtClean="0"/>
                        <a:t>Gluteus</a:t>
                      </a:r>
                      <a:r>
                        <a:rPr lang="en-US" sz="1400" baseline="0" dirty="0" smtClean="0"/>
                        <a:t> </a:t>
                      </a:r>
                      <a:r>
                        <a:rPr lang="en-US" sz="1400" baseline="0" dirty="0" err="1" smtClean="0"/>
                        <a:t>medius</a:t>
                      </a:r>
                      <a:endParaRPr lang="en-US" sz="1400" dirty="0"/>
                    </a:p>
                  </a:txBody>
                  <a:tcPr/>
                </a:tc>
                <a:tc>
                  <a:txBody>
                    <a:bodyPr/>
                    <a:lstStyle/>
                    <a:p>
                      <a:r>
                        <a:rPr lang="en-US" sz="1400" dirty="0" smtClean="0"/>
                        <a:t>Abduction </a:t>
                      </a:r>
                      <a:endParaRPr lang="en-US" sz="1400" dirty="0"/>
                    </a:p>
                  </a:txBody>
                  <a:tcPr/>
                </a:tc>
              </a:tr>
              <a:tr h="341373">
                <a:tc>
                  <a:txBody>
                    <a:bodyPr/>
                    <a:lstStyle/>
                    <a:p>
                      <a:endParaRPr lang="en-US" sz="1400"/>
                    </a:p>
                  </a:txBody>
                  <a:tcPr/>
                </a:tc>
                <a:tc>
                  <a:txBody>
                    <a:bodyPr/>
                    <a:lstStyle/>
                    <a:p>
                      <a:r>
                        <a:rPr lang="en-US" sz="1400" dirty="0" smtClean="0"/>
                        <a:t>Gluteus </a:t>
                      </a:r>
                      <a:r>
                        <a:rPr lang="en-US" sz="1400" dirty="0" err="1" smtClean="0"/>
                        <a:t>minimus</a:t>
                      </a:r>
                      <a:endParaRPr lang="en-US" sz="1400" dirty="0"/>
                    </a:p>
                  </a:txBody>
                  <a:tcPr/>
                </a:tc>
                <a:tc>
                  <a:txBody>
                    <a:bodyPr/>
                    <a:lstStyle/>
                    <a:p>
                      <a:r>
                        <a:rPr lang="en-US" sz="1400" dirty="0" smtClean="0"/>
                        <a:t>Abduction </a:t>
                      </a:r>
                      <a:endParaRPr lang="en-US" sz="1400" dirty="0"/>
                    </a:p>
                  </a:txBody>
                  <a:tcPr/>
                </a:tc>
              </a:tr>
              <a:tr h="341373">
                <a:tc>
                  <a:txBody>
                    <a:bodyPr/>
                    <a:lstStyle/>
                    <a:p>
                      <a:endParaRPr lang="en-US" sz="1400"/>
                    </a:p>
                  </a:txBody>
                  <a:tcPr/>
                </a:tc>
                <a:tc>
                  <a:txBody>
                    <a:bodyPr/>
                    <a:lstStyle/>
                    <a:p>
                      <a:endParaRPr lang="en-US" sz="1400"/>
                    </a:p>
                  </a:txBody>
                  <a:tcPr/>
                </a:tc>
                <a:tc>
                  <a:txBody>
                    <a:bodyPr/>
                    <a:lstStyle/>
                    <a:p>
                      <a:endParaRPr lang="en-US" sz="1400" dirty="0"/>
                    </a:p>
                  </a:txBody>
                  <a:tcPr/>
                </a:tc>
              </a:tr>
              <a:tr h="853432">
                <a:tc>
                  <a:txBody>
                    <a:bodyPr/>
                    <a:lstStyle/>
                    <a:p>
                      <a:r>
                        <a:rPr lang="en-US" sz="1400" dirty="0" smtClean="0"/>
                        <a:t>other</a:t>
                      </a:r>
                      <a:endParaRPr lang="en-US" sz="1400" dirty="0"/>
                    </a:p>
                  </a:txBody>
                  <a:tcPr/>
                </a:tc>
                <a:tc>
                  <a:txBody>
                    <a:bodyPr/>
                    <a:lstStyle/>
                    <a:p>
                      <a:r>
                        <a:rPr lang="en-US" sz="1400" dirty="0" err="1" smtClean="0"/>
                        <a:t>sartorius</a:t>
                      </a:r>
                      <a:endParaRPr lang="en-US" sz="1400" dirty="0"/>
                    </a:p>
                  </a:txBody>
                  <a:tcPr/>
                </a:tc>
                <a:tc>
                  <a:txBody>
                    <a:bodyPr/>
                    <a:lstStyle/>
                    <a:p>
                      <a:r>
                        <a:rPr lang="en-US" sz="1400" dirty="0" smtClean="0"/>
                        <a:t>Knee flexion,</a:t>
                      </a:r>
                      <a:r>
                        <a:rPr lang="en-US" sz="1400" baseline="0" dirty="0" smtClean="0"/>
                        <a:t> hip abduction, external rotation, flexion</a:t>
                      </a:r>
                      <a:endParaRPr lang="en-US" sz="1400" dirty="0"/>
                    </a:p>
                  </a:txBody>
                  <a:tcPr/>
                </a:tc>
              </a:tr>
              <a:tr h="597402">
                <a:tc>
                  <a:txBody>
                    <a:bodyPr/>
                    <a:lstStyle/>
                    <a:p>
                      <a:endParaRPr lang="en-US" sz="1400" dirty="0"/>
                    </a:p>
                  </a:txBody>
                  <a:tcPr/>
                </a:tc>
                <a:tc>
                  <a:txBody>
                    <a:bodyPr/>
                    <a:lstStyle/>
                    <a:p>
                      <a:r>
                        <a:rPr lang="en-US" sz="1400" dirty="0" smtClean="0"/>
                        <a:t>Tensor Fascia</a:t>
                      </a:r>
                      <a:r>
                        <a:rPr lang="en-US" sz="1400" baseline="0" dirty="0" smtClean="0"/>
                        <a:t> </a:t>
                      </a:r>
                      <a:r>
                        <a:rPr lang="en-US" sz="1400" baseline="0" dirty="0" err="1" smtClean="0"/>
                        <a:t>Latae</a:t>
                      </a:r>
                      <a:endParaRPr lang="en-US" sz="1400" dirty="0"/>
                    </a:p>
                  </a:txBody>
                  <a:tcPr/>
                </a:tc>
                <a:tc>
                  <a:txBody>
                    <a:bodyPr/>
                    <a:lstStyle/>
                    <a:p>
                      <a:r>
                        <a:rPr lang="en-US" sz="1400" dirty="0" smtClean="0"/>
                        <a:t>Hip flexion, knee extension</a:t>
                      </a:r>
                      <a:endParaRPr lang="en-US" sz="1400" dirty="0"/>
                    </a:p>
                  </a:txBody>
                  <a:tcPr/>
                </a:tc>
              </a:tr>
            </a:tbl>
          </a:graphicData>
        </a:graphic>
      </p:graphicFrame>
    </p:spTree>
    <p:extLst>
      <p:ext uri="{BB962C8B-B14F-4D97-AF65-F5344CB8AC3E}">
        <p14:creationId xmlns:p14="http://schemas.microsoft.com/office/powerpoint/2010/main" val="7115250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r>
              <a:rPr lang="en-US" altLang="en-US">
                <a:ea typeface="ＭＳ Ｐゴシック" charset="-128"/>
              </a:rPr>
              <a:t>Cruciate Ligament Injuries</a:t>
            </a:r>
          </a:p>
        </p:txBody>
      </p:sp>
      <p:sp>
        <p:nvSpPr>
          <p:cNvPr id="59394" name="Rectangle 3"/>
          <p:cNvSpPr>
            <a:spLocks noGrp="1" noChangeArrowheads="1"/>
          </p:cNvSpPr>
          <p:nvPr>
            <p:ph type="body" idx="1"/>
          </p:nvPr>
        </p:nvSpPr>
        <p:spPr/>
        <p:txBody>
          <a:bodyPr/>
          <a:lstStyle/>
          <a:p>
            <a:pPr>
              <a:buFontTx/>
              <a:buNone/>
            </a:pPr>
            <a:r>
              <a:rPr lang="en-US" altLang="en-US" sz="3300" b="1">
                <a:ea typeface="ＭＳ Ｐゴシック" charset="-128"/>
              </a:rPr>
              <a:t>First Aid</a:t>
            </a:r>
          </a:p>
          <a:p>
            <a:pPr lvl="1"/>
            <a:r>
              <a:rPr lang="en-US" altLang="en-US" sz="3300">
                <a:ea typeface="ＭＳ Ｐゴシック" charset="-128"/>
              </a:rPr>
              <a:t>Immediately apply ice and compression.</a:t>
            </a:r>
          </a:p>
          <a:p>
            <a:pPr lvl="1"/>
            <a:r>
              <a:rPr lang="en-US" altLang="en-US" sz="3300">
                <a:ea typeface="ＭＳ Ｐゴシック" charset="-128"/>
              </a:rPr>
              <a:t>Have athlete walk on crutches.</a:t>
            </a:r>
          </a:p>
          <a:p>
            <a:pPr lvl="1"/>
            <a:r>
              <a:rPr lang="en-US" altLang="en-US" sz="3300">
                <a:ea typeface="ＭＳ Ｐゴシック" charset="-128"/>
              </a:rPr>
              <a:t>Refer to a physician for medical evaluation.</a:t>
            </a:r>
          </a:p>
          <a:p>
            <a:endParaRPr lang="en-US" altLang="en-US" sz="3300">
              <a:ea typeface="ＭＳ Ｐゴシック" charset="-128"/>
            </a:endParaRPr>
          </a:p>
        </p:txBody>
      </p:sp>
    </p:spTree>
    <p:extLst>
      <p:ext uri="{BB962C8B-B14F-4D97-AF65-F5344CB8AC3E}">
        <p14:creationId xmlns:p14="http://schemas.microsoft.com/office/powerpoint/2010/main" val="432855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7103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Knee</a:t>
            </a:r>
            <a:endParaRPr lang="en-US" dirty="0"/>
          </a:p>
        </p:txBody>
      </p:sp>
      <p:sp>
        <p:nvSpPr>
          <p:cNvPr id="3" name="Content Placeholder 2"/>
          <p:cNvSpPr>
            <a:spLocks noGrp="1"/>
          </p:cNvSpPr>
          <p:nvPr>
            <p:ph idx="1"/>
          </p:nvPr>
        </p:nvSpPr>
        <p:spPr>
          <a:xfrm>
            <a:off x="818712" y="2222287"/>
            <a:ext cx="10554574" cy="4317409"/>
          </a:xfrm>
        </p:spPr>
        <p:txBody>
          <a:bodyPr/>
          <a:lstStyle/>
          <a:p>
            <a:pPr marL="0" indent="0">
              <a:buNone/>
            </a:pPr>
            <a:r>
              <a:rPr lang="en-US" dirty="0" smtClean="0"/>
              <a:t>The knee is a very complex joint.  It can be damaged through any number of accidents occurring during sports participation.  </a:t>
            </a:r>
          </a:p>
          <a:p>
            <a:pPr marL="0" indent="0">
              <a:buNone/>
            </a:pPr>
            <a:r>
              <a:rPr lang="en-US" dirty="0" smtClean="0"/>
              <a:t>Major Ligaments of the Knee</a:t>
            </a:r>
          </a:p>
          <a:p>
            <a:pPr lvl="1"/>
            <a:r>
              <a:rPr lang="en-US" dirty="0" smtClean="0"/>
              <a:t>Collateral Ligaments</a:t>
            </a:r>
          </a:p>
          <a:p>
            <a:pPr lvl="2"/>
            <a:r>
              <a:rPr lang="en-US" dirty="0" smtClean="0"/>
              <a:t>Lateral (Fibular)</a:t>
            </a:r>
          </a:p>
          <a:p>
            <a:pPr lvl="2"/>
            <a:r>
              <a:rPr lang="en-US" dirty="0" smtClean="0"/>
              <a:t>Medial (</a:t>
            </a:r>
            <a:r>
              <a:rPr lang="en-US" dirty="0" err="1" smtClean="0"/>
              <a:t>Tibial</a:t>
            </a:r>
            <a:r>
              <a:rPr lang="en-US" dirty="0" smtClean="0"/>
              <a:t>)</a:t>
            </a:r>
          </a:p>
          <a:p>
            <a:pPr lvl="1"/>
            <a:r>
              <a:rPr lang="en-US" dirty="0" smtClean="0"/>
              <a:t>Cruciate Ligaments</a:t>
            </a:r>
          </a:p>
          <a:p>
            <a:pPr lvl="2"/>
            <a:r>
              <a:rPr lang="en-US" dirty="0" smtClean="0"/>
              <a:t>Anterior (ACL)</a:t>
            </a:r>
          </a:p>
          <a:p>
            <a:pPr lvl="2"/>
            <a:r>
              <a:rPr lang="en-US" dirty="0" smtClean="0"/>
              <a:t>Posterior (PCL)</a:t>
            </a:r>
          </a:p>
          <a:p>
            <a:pPr lvl="1"/>
            <a:r>
              <a:rPr lang="en-US" dirty="0" smtClean="0"/>
              <a:t>Patellar Ligament</a:t>
            </a:r>
          </a:p>
          <a:p>
            <a:pPr marL="914400" lvl="2" indent="0">
              <a:buNone/>
            </a:pPr>
            <a:endParaRPr lang="en-US" dirty="0" smtClean="0"/>
          </a:p>
          <a:p>
            <a:pPr lvl="2"/>
            <a:endParaRPr lang="en-US" dirty="0"/>
          </a:p>
        </p:txBody>
      </p:sp>
    </p:spTree>
    <p:extLst>
      <p:ext uri="{BB962C8B-B14F-4D97-AF65-F5344CB8AC3E}">
        <p14:creationId xmlns:p14="http://schemas.microsoft.com/office/powerpoint/2010/main" val="662741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video</a:t>
            </a:r>
            <a:endParaRPr lang="en-US" dirty="0"/>
          </a:p>
        </p:txBody>
      </p:sp>
      <p:sp>
        <p:nvSpPr>
          <p:cNvPr id="3" name="Content Placeholder 2"/>
          <p:cNvSpPr>
            <a:spLocks noGrp="1"/>
          </p:cNvSpPr>
          <p:nvPr>
            <p:ph idx="1"/>
          </p:nvPr>
        </p:nvSpPr>
        <p:spPr/>
        <p:txBody>
          <a:bodyPr/>
          <a:lstStyle/>
          <a:p>
            <a:r>
              <a:rPr lang="en-US" dirty="0" smtClean="0">
                <a:hlinkClick r:id="rId2"/>
              </a:rPr>
              <a:t>Knee Anatomy Video</a:t>
            </a:r>
            <a:endParaRPr lang="en-US" dirty="0"/>
          </a:p>
        </p:txBody>
      </p:sp>
    </p:spTree>
    <p:extLst>
      <p:ext uri="{BB962C8B-B14F-4D97-AF65-F5344CB8AC3E}">
        <p14:creationId xmlns:p14="http://schemas.microsoft.com/office/powerpoint/2010/main" val="254344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Skeletal Injuries</a:t>
            </a:r>
            <a:endParaRPr lang="en-US" dirty="0"/>
          </a:p>
        </p:txBody>
      </p:sp>
      <p:sp>
        <p:nvSpPr>
          <p:cNvPr id="3" name="Content Placeholder 2"/>
          <p:cNvSpPr>
            <a:spLocks noGrp="1"/>
          </p:cNvSpPr>
          <p:nvPr>
            <p:ph idx="1"/>
          </p:nvPr>
        </p:nvSpPr>
        <p:spPr>
          <a:xfrm>
            <a:off x="818712" y="1666755"/>
            <a:ext cx="10709673" cy="5104436"/>
          </a:xfrm>
        </p:spPr>
        <p:txBody>
          <a:bodyPr/>
          <a:lstStyle/>
          <a:p>
            <a:r>
              <a:rPr lang="en-US" dirty="0" smtClean="0"/>
              <a:t>Fractures</a:t>
            </a:r>
          </a:p>
          <a:p>
            <a:pPr lvl="1"/>
            <a:r>
              <a:rPr lang="en-US" dirty="0" smtClean="0"/>
              <a:t>Femur</a:t>
            </a:r>
          </a:p>
          <a:p>
            <a:pPr lvl="2"/>
            <a:r>
              <a:rPr lang="en-US" dirty="0" smtClean="0"/>
              <a:t>More often to fracture the neck of the femur, rather than the shaft.  Immediate medical attention is needed because of the potential for complications with circulation. </a:t>
            </a:r>
          </a:p>
          <a:p>
            <a:pPr lvl="2"/>
            <a:r>
              <a:rPr lang="en-US" dirty="0" smtClean="0"/>
              <a:t>Fractures can be the result of direct trauma or overuse. </a:t>
            </a:r>
          </a:p>
          <a:p>
            <a:pPr lvl="2"/>
            <a:r>
              <a:rPr lang="en-US" dirty="0" smtClean="0"/>
              <a:t>Typically occurs with one foot planted and then hit in the hip or upper thigh with great force. </a:t>
            </a:r>
          </a:p>
          <a:p>
            <a:pPr lvl="2"/>
            <a:r>
              <a:rPr lang="en-US" dirty="0" smtClean="0"/>
              <a:t>Avascular necrosis (death of tissue is caused by lack of blood supply) is possible at the femoral head. </a:t>
            </a:r>
          </a:p>
          <a:p>
            <a:pPr lvl="1"/>
            <a:r>
              <a:rPr lang="en-US" dirty="0" smtClean="0"/>
              <a:t>Treatment:</a:t>
            </a:r>
          </a:p>
          <a:p>
            <a:pPr lvl="2"/>
            <a:r>
              <a:rPr lang="en-US" dirty="0" smtClean="0"/>
              <a:t>Prepare for possible shock</a:t>
            </a:r>
          </a:p>
          <a:p>
            <a:pPr lvl="2"/>
            <a:r>
              <a:rPr lang="en-US" dirty="0" smtClean="0"/>
              <a:t>Splint leg </a:t>
            </a:r>
          </a:p>
          <a:p>
            <a:pPr lvl="2"/>
            <a:r>
              <a:rPr lang="en-US" dirty="0" smtClean="0"/>
              <a:t>Dress any open wounds</a:t>
            </a:r>
          </a:p>
          <a:p>
            <a:pPr lvl="2"/>
            <a:r>
              <a:rPr lang="en-US" dirty="0" smtClean="0"/>
              <a:t>Monitor vital signs and circulation to the lower leg</a:t>
            </a:r>
          </a:p>
          <a:p>
            <a:pPr lvl="2"/>
            <a:r>
              <a:rPr lang="en-US" dirty="0" smtClean="0"/>
              <a:t>Arrange for transport</a:t>
            </a:r>
            <a:endParaRPr lang="en-US" dirty="0"/>
          </a:p>
        </p:txBody>
      </p:sp>
    </p:spTree>
    <p:extLst>
      <p:ext uri="{BB962C8B-B14F-4D97-AF65-F5344CB8AC3E}">
        <p14:creationId xmlns:p14="http://schemas.microsoft.com/office/powerpoint/2010/main" val="1393484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Skeletal Injuries</a:t>
            </a:r>
            <a:endParaRPr lang="en-US" dirty="0"/>
          </a:p>
        </p:txBody>
      </p:sp>
      <p:sp>
        <p:nvSpPr>
          <p:cNvPr id="3" name="Content Placeholder 2"/>
          <p:cNvSpPr>
            <a:spLocks noGrp="1"/>
          </p:cNvSpPr>
          <p:nvPr>
            <p:ph idx="1"/>
          </p:nvPr>
        </p:nvSpPr>
        <p:spPr/>
        <p:txBody>
          <a:bodyPr>
            <a:normAutofit/>
          </a:bodyPr>
          <a:lstStyle/>
          <a:p>
            <a:r>
              <a:rPr lang="en-US" sz="2000" dirty="0" smtClean="0"/>
              <a:t>Patellar Fracture</a:t>
            </a:r>
          </a:p>
          <a:p>
            <a:pPr lvl="1"/>
            <a:r>
              <a:rPr lang="en-US" sz="1800" dirty="0" err="1" smtClean="0"/>
              <a:t>Sesamoid</a:t>
            </a:r>
            <a:r>
              <a:rPr lang="en-US" sz="1800" dirty="0" smtClean="0"/>
              <a:t> bone- does not directly articulate directly, blood supply limited.  Longer time for healing. </a:t>
            </a:r>
          </a:p>
          <a:p>
            <a:pPr lvl="1"/>
            <a:r>
              <a:rPr lang="en-US" sz="1800" dirty="0" smtClean="0"/>
              <a:t>Not a common injury, takes violent trauma.</a:t>
            </a:r>
            <a:endParaRPr lang="en-US" sz="1800" dirty="0"/>
          </a:p>
        </p:txBody>
      </p:sp>
    </p:spTree>
    <p:extLst>
      <p:ext uri="{BB962C8B-B14F-4D97-AF65-F5344CB8AC3E}">
        <p14:creationId xmlns:p14="http://schemas.microsoft.com/office/powerpoint/2010/main" val="1451902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Dislocations </a:t>
            </a:r>
            <a:endParaRPr lang="en-US" dirty="0"/>
          </a:p>
        </p:txBody>
      </p:sp>
      <p:sp>
        <p:nvSpPr>
          <p:cNvPr id="3" name="Content Placeholder 2"/>
          <p:cNvSpPr>
            <a:spLocks noGrp="1"/>
          </p:cNvSpPr>
          <p:nvPr>
            <p:ph idx="1"/>
          </p:nvPr>
        </p:nvSpPr>
        <p:spPr>
          <a:xfrm>
            <a:off x="818711" y="2222287"/>
            <a:ext cx="10779121" cy="4537328"/>
          </a:xfrm>
        </p:spPr>
        <p:txBody>
          <a:bodyPr>
            <a:normAutofit/>
          </a:bodyPr>
          <a:lstStyle/>
          <a:p>
            <a:r>
              <a:rPr lang="en-US" dirty="0" err="1" smtClean="0"/>
              <a:t>Petellar</a:t>
            </a:r>
            <a:endParaRPr lang="en-US" dirty="0" smtClean="0"/>
          </a:p>
          <a:p>
            <a:r>
              <a:rPr lang="en-US" altLang="en-US" dirty="0">
                <a:ea typeface="ＭＳ Ｐゴシック" charset="-128"/>
              </a:rPr>
              <a:t>Injury may be caused by a quick cutting motion that generates a great deal of abnormal force within the knee. </a:t>
            </a:r>
          </a:p>
          <a:p>
            <a:pPr lvl="1"/>
            <a:r>
              <a:rPr lang="en-US" altLang="en-US" dirty="0">
                <a:ea typeface="ＭＳ Ｐゴシック" charset="-128"/>
              </a:rPr>
              <a:t>Instead of moving normally, the patella moves </a:t>
            </a:r>
            <a:r>
              <a:rPr lang="en-US" altLang="en-US" b="1" dirty="0">
                <a:ea typeface="ＭＳ Ｐゴシック" charset="-128"/>
              </a:rPr>
              <a:t>laterally</a:t>
            </a:r>
            <a:r>
              <a:rPr lang="en-US" altLang="en-US" dirty="0">
                <a:ea typeface="ＭＳ Ｐゴシック" charset="-128"/>
              </a:rPr>
              <a:t> and may dislocate.</a:t>
            </a:r>
          </a:p>
          <a:p>
            <a:pPr lvl="1"/>
            <a:r>
              <a:rPr lang="en-US" altLang="en-US" dirty="0">
                <a:ea typeface="ＭＳ Ｐゴシック" charset="-128"/>
              </a:rPr>
              <a:t>Whether the patella remains dislocated or returns to its normal position spontaneously (subluxation) relates to the number of times this type of incident has occurred in the past.</a:t>
            </a:r>
            <a:endParaRPr lang="en-US" dirty="0" smtClean="0"/>
          </a:p>
          <a:p>
            <a:r>
              <a:rPr lang="en-US" dirty="0" err="1" smtClean="0"/>
              <a:t>Tibiofemoral</a:t>
            </a:r>
            <a:r>
              <a:rPr lang="en-US" dirty="0" smtClean="0"/>
              <a:t> joint</a:t>
            </a:r>
          </a:p>
          <a:p>
            <a:pPr lvl="1"/>
            <a:r>
              <a:rPr lang="en-US" dirty="0" smtClean="0"/>
              <a:t>Treatment</a:t>
            </a:r>
          </a:p>
          <a:p>
            <a:pPr lvl="2"/>
            <a:r>
              <a:rPr lang="en-US" dirty="0" smtClean="0"/>
              <a:t>Splinted</a:t>
            </a:r>
          </a:p>
          <a:p>
            <a:pPr lvl="2"/>
            <a:r>
              <a:rPr lang="en-US" dirty="0" smtClean="0"/>
              <a:t>Monitor vitals and circulation</a:t>
            </a:r>
          </a:p>
          <a:p>
            <a:pPr lvl="2"/>
            <a:r>
              <a:rPr lang="en-US" dirty="0" smtClean="0"/>
              <a:t>Refer to medical facility.</a:t>
            </a:r>
            <a:endParaRPr lang="en-US" dirty="0"/>
          </a:p>
        </p:txBody>
      </p:sp>
    </p:spTree>
    <p:extLst>
      <p:ext uri="{BB962C8B-B14F-4D97-AF65-F5344CB8AC3E}">
        <p14:creationId xmlns:p14="http://schemas.microsoft.com/office/powerpoint/2010/main" val="1797598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altLang="en-US" dirty="0">
                <a:ea typeface="ＭＳ Ｐゴシック" charset="-128"/>
              </a:rPr>
              <a:t>Patellar Dislocation/Subluxation</a:t>
            </a:r>
          </a:p>
        </p:txBody>
      </p:sp>
      <p:sp>
        <p:nvSpPr>
          <p:cNvPr id="39938" name="Rectangle 3"/>
          <p:cNvSpPr>
            <a:spLocks noGrp="1" noChangeArrowheads="1"/>
          </p:cNvSpPr>
          <p:nvPr>
            <p:ph type="body" idx="1"/>
          </p:nvPr>
        </p:nvSpPr>
        <p:spPr>
          <a:xfrm>
            <a:off x="1296365" y="1967697"/>
            <a:ext cx="9340769" cy="4768769"/>
          </a:xfrm>
        </p:spPr>
        <p:txBody>
          <a:bodyPr>
            <a:normAutofit fontScale="92500" lnSpcReduction="10000"/>
          </a:bodyPr>
          <a:lstStyle/>
          <a:p>
            <a:pPr>
              <a:buFontTx/>
              <a:buNone/>
            </a:pPr>
            <a:r>
              <a:rPr lang="en-US" altLang="en-US" b="1" dirty="0">
                <a:ea typeface="ＭＳ Ｐゴシック" charset="-128"/>
              </a:rPr>
              <a:t>Signs and symptoms</a:t>
            </a:r>
            <a:endParaRPr lang="en-US" altLang="en-US" sz="2400" b="1" dirty="0">
              <a:ea typeface="ＭＳ Ｐゴシック" charset="-128"/>
            </a:endParaRPr>
          </a:p>
          <a:p>
            <a:pPr lvl="1"/>
            <a:r>
              <a:rPr lang="en-US" altLang="en-US" sz="2400" dirty="0">
                <a:ea typeface="ＭＳ Ｐゴシック" charset="-128"/>
              </a:rPr>
              <a:t>Severe pain and abnormal movement of the patella when injury occurred.</a:t>
            </a:r>
          </a:p>
          <a:p>
            <a:pPr lvl="1"/>
            <a:r>
              <a:rPr lang="en-US" altLang="en-US" sz="2400" dirty="0">
                <a:ea typeface="ＭＳ Ｐゴシック" charset="-128"/>
              </a:rPr>
              <a:t>Patella may be obviously out-of-place.</a:t>
            </a:r>
          </a:p>
          <a:p>
            <a:pPr lvl="1"/>
            <a:r>
              <a:rPr lang="en-US" altLang="en-US" sz="2400" dirty="0">
                <a:ea typeface="ＭＳ Ｐゴシック" charset="-128"/>
              </a:rPr>
              <a:t>Swelling and extreme pain along the medial aspect of the patella.</a:t>
            </a:r>
          </a:p>
          <a:p>
            <a:pPr>
              <a:buFontTx/>
              <a:buNone/>
            </a:pPr>
            <a:r>
              <a:rPr lang="en-US" altLang="en-US" b="1" dirty="0">
                <a:ea typeface="ＭＳ Ｐゴシック" charset="-128"/>
              </a:rPr>
              <a:t>First Aid</a:t>
            </a:r>
            <a:endParaRPr lang="en-US" altLang="en-US" dirty="0">
              <a:ea typeface="ＭＳ Ｐゴシック" charset="-128"/>
            </a:endParaRPr>
          </a:p>
          <a:p>
            <a:pPr lvl="1"/>
            <a:r>
              <a:rPr lang="en-US" altLang="en-US" sz="2400" dirty="0">
                <a:ea typeface="ＭＳ Ｐゴシック" charset="-128"/>
              </a:rPr>
              <a:t>Apply ice and compression.</a:t>
            </a:r>
            <a:endParaRPr lang="en-US" altLang="en-US" sz="900" dirty="0">
              <a:ea typeface="ＭＳ Ｐゴシック" charset="-128"/>
            </a:endParaRPr>
          </a:p>
          <a:p>
            <a:pPr lvl="1"/>
            <a:r>
              <a:rPr lang="en-US" altLang="en-US" sz="2400" dirty="0">
                <a:ea typeface="ＭＳ Ｐゴシック" charset="-128"/>
              </a:rPr>
              <a:t>Elevate.</a:t>
            </a:r>
            <a:endParaRPr lang="en-US" altLang="en-US" sz="900" dirty="0">
              <a:ea typeface="ＭＳ Ｐゴシック" charset="-128"/>
            </a:endParaRPr>
          </a:p>
          <a:p>
            <a:pPr lvl="1"/>
            <a:r>
              <a:rPr lang="en-US" altLang="en-US" sz="2400" dirty="0">
                <a:ea typeface="ＭＳ Ｐゴシック" charset="-128"/>
              </a:rPr>
              <a:t>Splint the entire leg.</a:t>
            </a:r>
          </a:p>
          <a:p>
            <a:pPr lvl="1"/>
            <a:r>
              <a:rPr lang="en-US" altLang="en-US" sz="2400" dirty="0">
                <a:ea typeface="ＭＳ Ｐゴシック" charset="-128"/>
              </a:rPr>
              <a:t>Transport to a medical facility.</a:t>
            </a:r>
            <a:r>
              <a:rPr lang="en-US" altLang="en-US" dirty="0">
                <a:ea typeface="ＭＳ Ｐゴシック" charset="-128"/>
              </a:rPr>
              <a:t> </a:t>
            </a:r>
          </a:p>
          <a:p>
            <a:pPr lvl="1"/>
            <a:endParaRPr lang="en-US" altLang="en-US" sz="2400" dirty="0">
              <a:ea typeface="ＭＳ Ｐゴシック" charset="-128"/>
            </a:endParaRPr>
          </a:p>
        </p:txBody>
      </p:sp>
    </p:spTree>
    <p:extLst>
      <p:ext uri="{BB962C8B-B14F-4D97-AF65-F5344CB8AC3E}">
        <p14:creationId xmlns:p14="http://schemas.microsoft.com/office/powerpoint/2010/main" val="494340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141</TotalTime>
  <Words>1526</Words>
  <Application>Microsoft Macintosh PowerPoint</Application>
  <PresentationFormat>Widescreen</PresentationFormat>
  <Paragraphs>247</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Century Gothic</vt:lpstr>
      <vt:lpstr>ＭＳ Ｐゴシック</vt:lpstr>
      <vt:lpstr>Wingdings 2</vt:lpstr>
      <vt:lpstr>Quotable</vt:lpstr>
      <vt:lpstr>Chapter 15</vt:lpstr>
      <vt:lpstr>Anatomy </vt:lpstr>
      <vt:lpstr>Anatomy</vt:lpstr>
      <vt:lpstr>Anatomy- Knee</vt:lpstr>
      <vt:lpstr>Anatomy video</vt:lpstr>
      <vt:lpstr>Skeletal Injuries</vt:lpstr>
      <vt:lpstr>Skeletal Injuries</vt:lpstr>
      <vt:lpstr>Dislocations </vt:lpstr>
      <vt:lpstr>Patellar Dislocation/Subluxation</vt:lpstr>
      <vt:lpstr>Soft Tissue Injuries</vt:lpstr>
      <vt:lpstr>Strains </vt:lpstr>
      <vt:lpstr>Patellofemoral joint injuries</vt:lpstr>
      <vt:lpstr>Patellofemoral joint injuries</vt:lpstr>
      <vt:lpstr>Bursae of the Knee</vt:lpstr>
      <vt:lpstr>Bursitis of the Knee</vt:lpstr>
      <vt:lpstr>Bursitis of the Knee</vt:lpstr>
      <vt:lpstr>Osgood-Schlatter Disease</vt:lpstr>
      <vt:lpstr>Osgood-Schlatter Disease</vt:lpstr>
      <vt:lpstr>Jumper’s Knee</vt:lpstr>
      <vt:lpstr>Jumper’s Knee</vt:lpstr>
      <vt:lpstr>Meniscus Injuries</vt:lpstr>
      <vt:lpstr>Meniscus Injuries</vt:lpstr>
      <vt:lpstr>Meniscus Injuries</vt:lpstr>
      <vt:lpstr>Knee Ligament Injuries</vt:lpstr>
      <vt:lpstr>Collateral Ligament Injuries</vt:lpstr>
      <vt:lpstr>Cruciate Ligament Injuries</vt:lpstr>
      <vt:lpstr>Cruciate Ligament Injuries</vt:lpstr>
      <vt:lpstr>Cruciate Ligament Injuries</vt:lpstr>
      <vt:lpstr>Cruciate Ligament Injuries</vt:lpstr>
      <vt:lpstr>Cruciate Ligament Injuries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dc:title>
  <dc:creator>Microsoft Office User</dc:creator>
  <cp:lastModifiedBy>Microsoft Office User</cp:lastModifiedBy>
  <cp:revision>15</cp:revision>
  <dcterms:created xsi:type="dcterms:W3CDTF">2018-04-11T20:12:10Z</dcterms:created>
  <dcterms:modified xsi:type="dcterms:W3CDTF">2018-04-19T16:06:34Z</dcterms:modified>
</cp:coreProperties>
</file>